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58" r:id="rId3"/>
    <p:sldId id="259" r:id="rId4"/>
    <p:sldId id="272" r:id="rId5"/>
    <p:sldId id="261" r:id="rId6"/>
    <p:sldId id="270" r:id="rId7"/>
    <p:sldId id="262" r:id="rId8"/>
    <p:sldId id="264" r:id="rId9"/>
    <p:sldId id="265" r:id="rId10"/>
    <p:sldId id="266" r:id="rId11"/>
    <p:sldId id="271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1187" autoAdjust="0"/>
  </p:normalViewPr>
  <p:slideViewPr>
    <p:cSldViewPr>
      <p:cViewPr>
        <p:scale>
          <a:sx n="76" d="100"/>
          <a:sy n="76" d="100"/>
        </p:scale>
        <p:origin x="-121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7ADF7-C256-4ECF-A9DF-93C2260014D7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82049-13CF-44EE-A183-0A1AB2570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85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82049-13CF-44EE-A183-0A1AB2570D3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67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ffectLst/>
              </a:rPr>
              <a:t>2</a:t>
            </a:r>
            <a:r>
              <a:rPr lang="ko-KR" altLang="en-US" sz="1200" dirty="0" err="1" smtClean="0"/>
              <a:t>도사번</a:t>
            </a:r>
            <a:r>
              <a:rPr lang="en-US" altLang="ko-KR" sz="1200" dirty="0" smtClean="0"/>
              <a:t>[</a:t>
            </a:r>
            <a:r>
              <a:rPr lang="ko-KR" altLang="en-US" sz="1200" dirty="0" err="1" smtClean="0"/>
              <a:t>土佐藩</a:t>
            </a:r>
            <a:r>
              <a:rPr lang="en-US" altLang="ko-KR" sz="1200" dirty="0" smtClean="0"/>
              <a:t>] </a:t>
            </a:r>
            <a:r>
              <a:rPr lang="ko-KR" altLang="en-US" sz="1200" dirty="0" smtClean="0"/>
              <a:t>출신의 </a:t>
            </a:r>
            <a:r>
              <a:rPr lang="ko-KR" altLang="en-US" sz="1200" dirty="0" err="1" smtClean="0"/>
              <a:t>사카모토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료마</a:t>
            </a:r>
            <a:r>
              <a:rPr lang="en-US" altLang="ko-KR" sz="1200" dirty="0" smtClean="0"/>
              <a:t>[</a:t>
            </a:r>
            <a:r>
              <a:rPr lang="ko-KR" altLang="en-US" sz="1200" dirty="0" smtClean="0"/>
              <a:t>坂本龍馬</a:t>
            </a:r>
            <a:r>
              <a:rPr lang="en-US" altLang="ko-KR" sz="1200" dirty="0" smtClean="0"/>
              <a:t>]</a:t>
            </a:r>
            <a:r>
              <a:rPr lang="ko-KR" altLang="en-US" sz="1200" dirty="0" smtClean="0"/>
              <a:t>는 </a:t>
            </a:r>
            <a:r>
              <a:rPr lang="ko-KR" altLang="en-US" sz="1200" dirty="0" err="1" smtClean="0"/>
              <a:t>바쿠후</a:t>
            </a:r>
            <a:r>
              <a:rPr lang="ko-KR" altLang="en-US" sz="1200" dirty="0" smtClean="0"/>
              <a:t> 정치체제로는 더 이상 시대에 맞지 않는다고 판단하여 새로운 체제의 근대국가를 세워야 한다고 주창했다</a:t>
            </a:r>
            <a:r>
              <a:rPr lang="en-US" altLang="ko-KR" sz="1200" dirty="0" smtClean="0"/>
              <a:t>.</a:t>
            </a:r>
          </a:p>
          <a:p>
            <a:endParaRPr lang="en-US" altLang="ko-KR" dirty="0" smtClean="0">
              <a:effectLst/>
            </a:endParaRPr>
          </a:p>
          <a:p>
            <a:r>
              <a:rPr lang="en-US" altLang="ko-KR" dirty="0" smtClean="0">
                <a:effectLst/>
              </a:rPr>
              <a:t>3</a:t>
            </a:r>
            <a:r>
              <a:rPr lang="ko-KR" altLang="en-US" dirty="0" err="1" smtClean="0">
                <a:effectLst/>
              </a:rPr>
              <a:t>사츠마</a:t>
            </a:r>
            <a:r>
              <a:rPr lang="ko-KR" altLang="en-US" dirty="0" smtClean="0">
                <a:effectLst/>
              </a:rPr>
              <a:t> 번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err="1" smtClean="0">
                <a:effectLst/>
              </a:rPr>
              <a:t>薩摩藩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과 </a:t>
            </a:r>
            <a:r>
              <a:rPr lang="ko-KR" altLang="en-US" dirty="0" err="1" smtClean="0">
                <a:effectLst/>
              </a:rPr>
              <a:t>야마구치</a:t>
            </a:r>
            <a:r>
              <a:rPr lang="ko-KR" altLang="en-US" dirty="0" smtClean="0">
                <a:effectLst/>
              </a:rPr>
              <a:t> </a:t>
            </a:r>
            <a:r>
              <a:rPr lang="ko-KR" altLang="en-US" dirty="0" err="1" smtClean="0">
                <a:effectLst/>
              </a:rPr>
              <a:t>조슈</a:t>
            </a:r>
            <a:r>
              <a:rPr lang="ko-KR" altLang="en-US" dirty="0" smtClean="0">
                <a:effectLst/>
              </a:rPr>
              <a:t> 번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err="1" smtClean="0">
                <a:effectLst/>
              </a:rPr>
              <a:t>長州藩</a:t>
            </a:r>
            <a:r>
              <a:rPr lang="en-US" altLang="ko-KR" dirty="0" smtClean="0">
                <a:effectLst/>
              </a:rPr>
              <a:t>]</a:t>
            </a:r>
            <a:r>
              <a:rPr lang="ko-KR" altLang="en-US" dirty="0" smtClean="0">
                <a:effectLst/>
              </a:rPr>
              <a:t>을 설득하여 무력으로 </a:t>
            </a:r>
            <a:r>
              <a:rPr lang="ko-KR" altLang="en-US" dirty="0" err="1" smtClean="0">
                <a:effectLst/>
              </a:rPr>
              <a:t>도쿠가와</a:t>
            </a:r>
            <a:r>
              <a:rPr lang="ko-KR" altLang="en-US" dirty="0" smtClean="0">
                <a:effectLst/>
              </a:rPr>
              <a:t> </a:t>
            </a:r>
            <a:r>
              <a:rPr lang="ko-KR" altLang="en-US" dirty="0" err="1" smtClean="0">
                <a:effectLst/>
              </a:rPr>
              <a:t>바쿠후</a:t>
            </a:r>
            <a:r>
              <a:rPr lang="ko-KR" altLang="en-US" dirty="0" smtClean="0">
                <a:effectLst/>
              </a:rPr>
              <a:t> 정권을 공격하기 위한 </a:t>
            </a:r>
            <a:r>
              <a:rPr lang="ko-KR" altLang="en-US" dirty="0" err="1" smtClean="0">
                <a:effectLst/>
              </a:rPr>
              <a:t>삿쵸동맹을</a:t>
            </a:r>
            <a:r>
              <a:rPr lang="ko-KR" altLang="en-US" dirty="0" smtClean="0">
                <a:effectLst/>
              </a:rPr>
              <a:t> 결성하였다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82049-13CF-44EE-A183-0A1AB2570D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94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4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05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7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52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72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67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61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54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14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93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3124-FD82-4B21-B1DA-B6EC05088EF4}" type="datetimeFigureOut">
              <a:rPr lang="ko-KR" altLang="en-US" smtClean="0"/>
              <a:t>2017-11-21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0DE2-667B-4157-BE67-971B730E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55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32039" y="1442844"/>
            <a:ext cx="4190389" cy="5082499"/>
          </a:xfrm>
        </p:spPr>
        <p:txBody>
          <a:bodyPr>
            <a:normAutofit fontScale="77500" lnSpcReduction="20000"/>
          </a:bodyPr>
          <a:lstStyle/>
          <a:p>
            <a:pPr marL="0" indent="0" defTabSz="885826">
              <a:buNone/>
              <a:defRPr lang="ko-KR" altLang="en-US"/>
            </a:pPr>
            <a:r>
              <a:rPr lang="ko-KR" altLang="en-US" sz="4000" dirty="0">
                <a:solidFill>
                  <a:srgbClr val="000000"/>
                </a:solidFill>
                <a:latin typeface="한컴 윤고딕 760"/>
                <a:ea typeface="한컴 윤고딕 760"/>
              </a:rPr>
              <a:t>3] 근세시대의</a:t>
            </a:r>
            <a:r>
              <a:rPr lang="ko-KR" altLang="en-US" sz="4000" dirty="0">
                <a:solidFill>
                  <a:srgbClr val="DD9797"/>
                </a:solidFill>
                <a:latin typeface="한컴 윤고딕 760"/>
                <a:ea typeface="한컴 윤고딕 760"/>
              </a:rPr>
              <a:t> 정치</a:t>
            </a:r>
          </a:p>
          <a:p>
            <a:pPr marL="0" defTabSz="885826">
              <a:defRPr lang="ko-KR" altLang="en-US"/>
            </a:pPr>
            <a:endParaRPr lang="ko-KR" altLang="en-US" sz="4000" dirty="0">
              <a:solidFill>
                <a:srgbClr val="DD9797"/>
              </a:solidFill>
              <a:latin typeface="한컴 윤고딕 760"/>
              <a:ea typeface="한컴 윤고딕 760"/>
            </a:endParaRPr>
          </a:p>
          <a:p>
            <a:pPr marL="0" indent="0" defTabSz="885826">
              <a:buNone/>
              <a:defRPr lang="ko-KR" altLang="en-US"/>
            </a:pPr>
            <a:r>
              <a:rPr lang="ko-KR" altLang="en-US" sz="4000" dirty="0">
                <a:solidFill>
                  <a:srgbClr val="DD9797"/>
                </a:solidFill>
                <a:latin typeface="한컴 윤고딕 760"/>
                <a:ea typeface="한컴 윤고딕 760"/>
              </a:rPr>
              <a:t> </a:t>
            </a:r>
            <a:endParaRPr lang="ko-KR" altLang="en-US" sz="4000" dirty="0">
              <a:latin typeface="한컴 윤고딕 760"/>
              <a:ea typeface="한컴 윤고딕 760"/>
            </a:endParaRPr>
          </a:p>
          <a:p>
            <a:pPr marL="0" defTabSz="885826">
              <a:defRPr lang="ko-KR" altLang="en-US"/>
            </a:pPr>
            <a:endParaRPr lang="ko-KR" altLang="en-US" sz="4000" dirty="0">
              <a:latin typeface="한컴 윤고딕 760"/>
              <a:ea typeface="한컴 윤고딕 760"/>
            </a:endParaRPr>
          </a:p>
          <a:p>
            <a:pPr marL="0" indent="0" algn="ctr" defTabSz="885826">
              <a:buNone/>
              <a:defRPr lang="ko-KR" altLang="en-US"/>
            </a:pPr>
            <a:r>
              <a:rPr lang="ko-KR" altLang="en-US" sz="4000" dirty="0">
                <a:latin typeface="한컴 윤고딕 760"/>
                <a:ea typeface="한컴 윤고딕 760"/>
              </a:rPr>
              <a:t># </a:t>
            </a:r>
            <a:r>
              <a:rPr lang="ko-KR" altLang="en-US" dirty="0" err="1">
                <a:latin typeface="한컴 윤고딕 760"/>
                <a:ea typeface="한컴 윤고딕 760"/>
              </a:rPr>
              <a:t>에도시대</a:t>
            </a:r>
            <a:r>
              <a:rPr lang="ko-KR" altLang="en-US" dirty="0">
                <a:latin typeface="한컴 윤고딕 760"/>
                <a:ea typeface="한컴 윤고딕 760"/>
              </a:rPr>
              <a:t> 정치</a:t>
            </a:r>
          </a:p>
          <a:p>
            <a:pPr marL="0" indent="0" algn="ctr" defTabSz="885826">
              <a:buNone/>
              <a:defRPr lang="ko-KR" altLang="en-US"/>
            </a:pPr>
            <a:r>
              <a:rPr lang="ko-KR" altLang="en-US" dirty="0">
                <a:latin typeface="한컴 윤고딕 760"/>
                <a:ea typeface="한컴 윤고딕 760"/>
              </a:rPr>
              <a:t>    </a:t>
            </a:r>
          </a:p>
          <a:p>
            <a:pPr marL="0" defTabSz="885826">
              <a:defRPr lang="ko-KR" altLang="en-US"/>
            </a:pPr>
            <a:endParaRPr lang="ko-KR" altLang="en-US" sz="4000" dirty="0">
              <a:latin typeface="한컴 윤고딕 760"/>
              <a:ea typeface="한컴 윤고딕 760"/>
            </a:endParaRPr>
          </a:p>
          <a:p>
            <a:pPr marL="0" defTabSz="885826">
              <a:defRPr lang="ko-KR" altLang="en-US"/>
            </a:pPr>
            <a:endParaRPr lang="ko-KR" altLang="en-US" dirty="0">
              <a:latin typeface="한컴 윤고딕 760"/>
              <a:ea typeface="한컴 윤고딕 760"/>
            </a:endParaRPr>
          </a:p>
          <a:p>
            <a:pPr marL="0" defTabSz="885826">
              <a:defRPr lang="ko-KR" altLang="en-US"/>
            </a:pPr>
            <a:endParaRPr lang="ko-KR" altLang="en-US" dirty="0">
              <a:latin typeface="한컴 윤고딕 760"/>
              <a:ea typeface="한컴 윤고딕 760"/>
            </a:endParaRPr>
          </a:p>
          <a:p>
            <a:pPr marL="0" defTabSz="885826">
              <a:defRPr lang="ko-KR" altLang="en-US"/>
            </a:pPr>
            <a:endParaRPr lang="ko-KR" altLang="en-US" dirty="0">
              <a:latin typeface="한컴 윤고딕 760"/>
              <a:ea typeface="한컴 윤고딕 760"/>
            </a:endParaRPr>
          </a:p>
          <a:p>
            <a:pPr marL="0" indent="0" algn="r" defTabSz="885826">
              <a:buNone/>
              <a:defRPr lang="ko-KR" altLang="en-US"/>
            </a:pPr>
            <a:r>
              <a:rPr lang="ko-KR" altLang="en-US" dirty="0">
                <a:latin typeface="한컴 윤고딕 760"/>
                <a:ea typeface="한컴 윤고딕 760"/>
              </a:rPr>
              <a:t>21251141 원예학과 김윤경</a:t>
            </a:r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21571" y="234618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dirty="0">
                <a:solidFill>
                  <a:schemeClr val="bg1"/>
                </a:solidFill>
                <a:latin typeface="한컴 윤고딕 760"/>
                <a:ea typeface="한컴 윤고딕 760"/>
              </a:rPr>
              <a:t>3. 근세시대의 정치</a:t>
            </a:r>
          </a:p>
        </p:txBody>
      </p:sp>
      <p:cxnSp>
        <p:nvCxnSpPr>
          <p:cNvPr id="5" name="직선 연결선 4"/>
          <p:cNvCxnSpPr/>
          <p:nvPr/>
        </p:nvCxnSpPr>
        <p:spPr>
          <a:xfrm rot="16200000" flipH="1">
            <a:off x="2138743" y="4020121"/>
            <a:ext cx="51545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9687"/>
            <a:ext cx="3937620" cy="46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당초에 미국의 강압에 일본이 굴복한 결과로서 </a:t>
            </a:r>
            <a:r>
              <a:rPr lang="ko-KR" altLang="en-US" sz="1800" dirty="0" smtClean="0"/>
              <a:t>체결되었다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 </a:t>
            </a:r>
            <a:r>
              <a:rPr lang="ko-KR" altLang="en-US" sz="1800" dirty="0"/>
              <a:t>일본 </a:t>
            </a:r>
            <a:r>
              <a:rPr lang="ko-KR" altLang="en-US" sz="1800" dirty="0" err="1"/>
              <a:t>도쿠가와</a:t>
            </a:r>
            <a:r>
              <a:rPr lang="ko-KR" altLang="en-US" sz="1800" dirty="0"/>
              <a:t> 막부</a:t>
            </a:r>
            <a:r>
              <a:rPr lang="en-US" altLang="ko-KR" sz="1800" dirty="0"/>
              <a:t>[</a:t>
            </a:r>
            <a:r>
              <a:rPr lang="ko-KR" altLang="en-US" sz="1800" dirty="0" err="1"/>
              <a:t>德川幕府</a:t>
            </a:r>
            <a:r>
              <a:rPr lang="en-US" altLang="ko-KR" sz="1800" dirty="0"/>
              <a:t>]</a:t>
            </a:r>
            <a:r>
              <a:rPr lang="ko-KR" altLang="en-US" sz="1800" dirty="0"/>
              <a:t>시대 쇄국체제를 타파한 최초 국제조약이다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/>
          </a:p>
          <a:p>
            <a:r>
              <a:rPr lang="ko-KR" altLang="en-US" sz="1800" dirty="0" err="1" smtClean="0"/>
              <a:t>이조약</a:t>
            </a:r>
            <a:r>
              <a:rPr lang="ko-KR" altLang="en-US" sz="1800" dirty="0" smtClean="0"/>
              <a:t> 이후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바쿠후에</a:t>
            </a:r>
            <a:r>
              <a:rPr lang="ko-KR" altLang="en-US" sz="1800" dirty="0" smtClean="0"/>
              <a:t> 불만을 품고 있던 세력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  (</a:t>
            </a:r>
            <a:r>
              <a:rPr lang="ko-KR" altLang="en-US" sz="1800" dirty="0" err="1" smtClean="0"/>
              <a:t>덴노를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중심으로한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조이</a:t>
            </a:r>
            <a:r>
              <a:rPr lang="ko-KR" altLang="en-US" sz="1800" dirty="0" smtClean="0"/>
              <a:t> 파 </a:t>
            </a:r>
            <a:r>
              <a:rPr lang="ko-KR" altLang="en-US" sz="1800" dirty="0" err="1" smtClean="0"/>
              <a:t>사쓰마</a:t>
            </a:r>
            <a:r>
              <a:rPr lang="en-US" altLang="ko-KR" sz="1800" dirty="0" smtClean="0"/>
              <a:t>,</a:t>
            </a:r>
            <a:r>
              <a:rPr lang="ko-KR" altLang="en-US" sz="1800" dirty="0" err="1" smtClean="0"/>
              <a:t>조슈</a:t>
            </a:r>
            <a:r>
              <a:rPr lang="en-US" altLang="ko-KR" sz="1800" dirty="0" smtClean="0"/>
              <a:t>)</a:t>
            </a:r>
          </a:p>
          <a:p>
            <a:pPr marL="0" indent="0">
              <a:buNone/>
            </a:pPr>
            <a:r>
              <a:rPr lang="ko-KR" altLang="en-US" sz="1800" dirty="0" smtClean="0"/>
              <a:t>에게 </a:t>
            </a:r>
            <a:r>
              <a:rPr lang="ko-KR" altLang="en-US" sz="1800" dirty="0" err="1" smtClean="0"/>
              <a:t>바쿠후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개국파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를 </a:t>
            </a:r>
            <a:r>
              <a:rPr lang="ko-KR" altLang="en-US" sz="1800" dirty="0" err="1" smtClean="0"/>
              <a:t>공격할수</a:t>
            </a:r>
            <a:r>
              <a:rPr lang="ko-KR" altLang="en-US" sz="1800" dirty="0" smtClean="0"/>
              <a:t> 있는 이유가 된다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/>
          </a:p>
          <a:p>
            <a:endParaRPr lang="en-US" altLang="ko-KR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5467"/>
            <a:ext cx="5489615" cy="36703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21571" y="234618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en-US" altLang="ko-KR" sz="2700" dirty="0">
                <a:solidFill>
                  <a:schemeClr val="bg1"/>
                </a:solidFill>
                <a:latin typeface="한컴 윤고딕 760"/>
                <a:ea typeface="한컴 윤고딕 760"/>
              </a:rPr>
              <a:t>9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미일화친조약</a:t>
            </a:r>
            <a:endParaRPr lang="ko-KR" altLang="en-US" sz="2700" dirty="0">
              <a:solidFill>
                <a:schemeClr val="bg1"/>
              </a:solidFill>
              <a:latin typeface="한컴 윤고딕 760"/>
              <a:ea typeface="한컴 윤고딕 760"/>
            </a:endParaRPr>
          </a:p>
        </p:txBody>
      </p:sp>
    </p:spTree>
    <p:extLst>
      <p:ext uri="{BB962C8B-B14F-4D97-AF65-F5344CB8AC3E}">
        <p14:creationId xmlns:p14="http://schemas.microsoft.com/office/powerpoint/2010/main" val="17651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96752"/>
            <a:ext cx="50509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1800" dirty="0" smtClean="0"/>
          </a:p>
          <a:p>
            <a:r>
              <a:rPr lang="ko-KR" altLang="en-US" sz="1800" dirty="0" err="1" smtClean="0"/>
              <a:t>사카모토</a:t>
            </a:r>
            <a:r>
              <a:rPr lang="ko-KR" altLang="en-US" sz="1800" dirty="0" smtClean="0"/>
              <a:t> </a:t>
            </a:r>
            <a:r>
              <a:rPr lang="ko-KR" altLang="en-US" sz="1800" dirty="0" err="1"/>
              <a:t>료마는</a:t>
            </a:r>
            <a:r>
              <a:rPr lang="ko-KR" altLang="en-US" sz="1800" dirty="0"/>
              <a:t> </a:t>
            </a:r>
            <a:r>
              <a:rPr lang="ko-KR" altLang="en-US" sz="1800" dirty="0" err="1" smtClean="0"/>
              <a:t>바쿠후의</a:t>
            </a:r>
            <a:r>
              <a:rPr lang="ko-KR" altLang="en-US" sz="1800" dirty="0" smtClean="0"/>
              <a:t> 제</a:t>
            </a:r>
            <a:r>
              <a:rPr lang="en-US" altLang="ko-KR" sz="1800" dirty="0"/>
              <a:t>15</a:t>
            </a:r>
            <a:r>
              <a:rPr lang="ko-KR" altLang="en-US" sz="1800" dirty="0"/>
              <a:t>대 </a:t>
            </a:r>
            <a:r>
              <a:rPr lang="ko-KR" altLang="en-US" sz="1800" dirty="0" err="1"/>
              <a:t>쇼군인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도쿠가와</a:t>
            </a:r>
            <a:r>
              <a:rPr lang="ko-KR" altLang="en-US" sz="1800" dirty="0"/>
              <a:t> </a:t>
            </a:r>
            <a:r>
              <a:rPr lang="ko-KR" altLang="en-US" sz="1800" dirty="0" err="1" smtClean="0"/>
              <a:t>요시노부에게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국가 통치권을 천황에게 돌려줄 것을 권고하고 타협안을 제시하였다</a:t>
            </a:r>
            <a:r>
              <a:rPr lang="en-US" altLang="ko-KR" sz="1800" dirty="0" smtClean="0"/>
              <a:t>.</a:t>
            </a:r>
          </a:p>
          <a:p>
            <a:pPr marL="0" indent="0">
              <a:buNone/>
            </a:pPr>
            <a:r>
              <a:rPr lang="en-US" altLang="ko-KR" sz="1800" dirty="0" smtClean="0"/>
              <a:t> </a:t>
            </a:r>
          </a:p>
          <a:p>
            <a:r>
              <a:rPr lang="ko-KR" altLang="en-US" sz="1800" dirty="0" err="1" smtClean="0"/>
              <a:t>도쿠가와</a:t>
            </a:r>
            <a:r>
              <a:rPr lang="ko-KR" altLang="en-US" sz="1800" dirty="0" smtClean="0"/>
              <a:t> </a:t>
            </a:r>
            <a:r>
              <a:rPr lang="ko-KR" altLang="en-US" sz="1800" dirty="0" err="1"/>
              <a:t>요시노부는</a:t>
            </a:r>
            <a:r>
              <a:rPr lang="ko-KR" altLang="en-US" sz="1800" dirty="0"/>
              <a:t> 국가 통치권을 천황에게 봉환한 후에도 새로운 정치체제 아래서 여전히 </a:t>
            </a:r>
            <a:r>
              <a:rPr lang="ko-KR" altLang="en-US" sz="1800" dirty="0" err="1"/>
              <a:t>쇼군으로서</a:t>
            </a:r>
            <a:r>
              <a:rPr lang="ko-KR" altLang="en-US" sz="1800" dirty="0"/>
              <a:t> 권력을 장악하여 실질적인 통치권을 행사할 수 있다고 생각하고 이 방안을 수용하였는데 이를 </a:t>
            </a:r>
            <a:r>
              <a:rPr lang="ko-KR" altLang="en-US" sz="1800" u="sng" dirty="0"/>
              <a:t>대정봉환</a:t>
            </a:r>
            <a:r>
              <a:rPr lang="en-US" altLang="ko-KR" sz="1800" dirty="0"/>
              <a:t>(</a:t>
            </a:r>
            <a:r>
              <a:rPr lang="ko-KR" altLang="en-US" sz="1800" dirty="0"/>
              <a:t>大政奉還</a:t>
            </a:r>
            <a:r>
              <a:rPr lang="en-US" altLang="ko-KR" sz="1800" dirty="0"/>
              <a:t>)</a:t>
            </a:r>
            <a:r>
              <a:rPr lang="ko-KR" altLang="en-US" sz="1800" dirty="0"/>
              <a:t>이라고 한다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endParaRPr lang="en-US" altLang="ko-KR" sz="1800" dirty="0">
              <a:effectLst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921557" cy="455994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21571" y="234618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en-US" altLang="ko-KR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10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대정봉환</a:t>
            </a:r>
            <a:endParaRPr lang="ko-KR" altLang="en-US" sz="2700" dirty="0">
              <a:solidFill>
                <a:schemeClr val="bg1"/>
              </a:solidFill>
              <a:latin typeface="한컴 윤고딕 760"/>
              <a:ea typeface="한컴 윤고딕 760"/>
            </a:endParaRPr>
          </a:p>
        </p:txBody>
      </p:sp>
    </p:spTree>
    <p:extLst>
      <p:ext uri="{BB962C8B-B14F-4D97-AF65-F5344CB8AC3E}">
        <p14:creationId xmlns:p14="http://schemas.microsoft.com/office/powerpoint/2010/main" val="26473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394472" cy="4525963"/>
          </a:xfrm>
        </p:spPr>
      </p:pic>
      <p:sp>
        <p:nvSpPr>
          <p:cNvPr id="7" name="TextBox 6"/>
          <p:cNvSpPr txBox="1"/>
          <p:nvPr/>
        </p:nvSpPr>
        <p:spPr>
          <a:xfrm>
            <a:off x="4644008" y="1556792"/>
            <a:ext cx="36724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>
                <a:effectLst/>
              </a:rPr>
              <a:t>세키가하라</a:t>
            </a:r>
            <a:r>
              <a:rPr lang="ko-KR" altLang="en-US" sz="1500" dirty="0" smtClean="0">
                <a:effectLst/>
              </a:rPr>
              <a:t> 전투 승리로 막부 개창</a:t>
            </a:r>
            <a:endParaRPr lang="en-US" altLang="ko-KR" sz="1500" dirty="0" smtClean="0"/>
          </a:p>
          <a:p>
            <a:endParaRPr lang="en-US" altLang="ko-KR" sz="1500" dirty="0" smtClean="0"/>
          </a:p>
          <a:p>
            <a:r>
              <a:rPr lang="ko-KR" altLang="en-US" sz="1500" dirty="0" smtClean="0"/>
              <a:t>에도 막부 초대 쇼군</a:t>
            </a:r>
            <a:endParaRPr lang="en-US" altLang="ko-KR" sz="1500" dirty="0" smtClean="0"/>
          </a:p>
          <a:p>
            <a:endParaRPr lang="en-US" altLang="ko-KR" sz="1500" dirty="0"/>
          </a:p>
          <a:p>
            <a:endParaRPr lang="ko-KR" altLang="en-US" sz="1500" dirty="0"/>
          </a:p>
        </p:txBody>
      </p:sp>
      <p:sp>
        <p:nvSpPr>
          <p:cNvPr id="5" name="직사각형 4"/>
          <p:cNvSpPr/>
          <p:nvPr/>
        </p:nvSpPr>
        <p:spPr>
          <a:xfrm>
            <a:off x="-21571" y="234618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en-US" altLang="ko-KR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1. </a:t>
            </a:r>
            <a:r>
              <a:rPr lang="ko-KR" altLang="en-US" sz="2700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도쿠가와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 </a:t>
            </a:r>
            <a:r>
              <a:rPr lang="ko-KR" altLang="en-US" sz="2700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이에야스</a:t>
            </a:r>
            <a:endParaRPr lang="ko-KR" altLang="en-US" sz="2700" dirty="0">
              <a:solidFill>
                <a:schemeClr val="bg1"/>
              </a:solidFill>
              <a:latin typeface="한컴 윤고딕 760"/>
              <a:ea typeface="한컴 윤고딕 760"/>
            </a:endParaRPr>
          </a:p>
        </p:txBody>
      </p:sp>
    </p:spTree>
    <p:extLst>
      <p:ext uri="{BB962C8B-B14F-4D97-AF65-F5344CB8AC3E}">
        <p14:creationId xmlns:p14="http://schemas.microsoft.com/office/powerpoint/2010/main" val="7907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16016" y="1340768"/>
            <a:ext cx="4176464" cy="4248472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서기 </a:t>
            </a:r>
            <a:r>
              <a:rPr lang="en-US" altLang="ko-KR" sz="1600" dirty="0"/>
              <a:t>1600</a:t>
            </a:r>
            <a:r>
              <a:rPr lang="ko-KR" altLang="en-US" sz="1600" dirty="0"/>
              <a:t>년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케이초</a:t>
            </a:r>
            <a:r>
              <a:rPr lang="ko-KR" altLang="en-US" sz="1600" dirty="0"/>
              <a:t> </a:t>
            </a:r>
            <a:r>
              <a:rPr lang="en-US" altLang="ko-KR" sz="1600" dirty="0"/>
              <a:t>5</a:t>
            </a:r>
            <a:r>
              <a:rPr lang="ko-KR" altLang="en-US" sz="1600" dirty="0"/>
              <a:t>년</a:t>
            </a:r>
            <a:r>
              <a:rPr lang="en-US" altLang="ko-KR" sz="1600" dirty="0"/>
              <a:t>) </a:t>
            </a:r>
            <a:r>
              <a:rPr lang="ko-KR" altLang="en-US" sz="1600" dirty="0"/>
              <a:t>음력 </a:t>
            </a:r>
            <a:r>
              <a:rPr lang="en-US" altLang="ko-KR" sz="1600" dirty="0"/>
              <a:t>9</a:t>
            </a:r>
            <a:r>
              <a:rPr lang="ko-KR" altLang="en-US" sz="1600" dirty="0"/>
              <a:t>월 </a:t>
            </a:r>
            <a:r>
              <a:rPr lang="en-US" altLang="ko-KR" sz="1600" dirty="0"/>
              <a:t>15</a:t>
            </a:r>
            <a:r>
              <a:rPr lang="ko-KR" altLang="en-US" sz="1600" dirty="0" smtClean="0"/>
              <a:t>일에 일어났다</a:t>
            </a:r>
            <a:r>
              <a:rPr lang="en-US" altLang="ko-KR" sz="1600" dirty="0" smtClean="0"/>
              <a:t>. </a:t>
            </a:r>
          </a:p>
          <a:p>
            <a:endParaRPr lang="en-US" altLang="ko-KR" sz="1600" dirty="0" smtClean="0"/>
          </a:p>
          <a:p>
            <a:r>
              <a:rPr lang="ko-KR" altLang="ko-KR" sz="1600" dirty="0"/>
              <a:t>전투의 본질은 </a:t>
            </a:r>
            <a:r>
              <a:rPr lang="ko-KR" altLang="ko-KR" sz="1600" dirty="0" err="1"/>
              <a:t>도요토미</a:t>
            </a:r>
            <a:r>
              <a:rPr lang="ko-KR" altLang="ko-KR" sz="1600" dirty="0"/>
              <a:t> </a:t>
            </a:r>
            <a:r>
              <a:rPr lang="ko-KR" altLang="ko-KR" sz="1600" dirty="0" err="1"/>
              <a:t>히데요시</a:t>
            </a:r>
            <a:r>
              <a:rPr lang="ko-KR" altLang="ko-KR" sz="1600" dirty="0"/>
              <a:t> 사후 동군과 서군의 </a:t>
            </a:r>
            <a:r>
              <a:rPr lang="ko-KR" altLang="ko-KR" sz="1600" dirty="0" smtClean="0"/>
              <a:t>다툼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1600" dirty="0" err="1" smtClean="0"/>
              <a:t>도요토미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히데요시</a:t>
            </a:r>
            <a:r>
              <a:rPr lang="ko-KR" altLang="en-US" sz="1600" dirty="0" smtClean="0"/>
              <a:t> 지지세력 </a:t>
            </a:r>
            <a:r>
              <a:rPr lang="ko-KR" altLang="en-US" sz="1600" u="sng" dirty="0" smtClean="0"/>
              <a:t>이시다 </a:t>
            </a:r>
            <a:r>
              <a:rPr lang="ko-KR" altLang="en-US" sz="1600" u="sng" dirty="0" err="1"/>
              <a:t>미츠나리를</a:t>
            </a:r>
            <a:r>
              <a:rPr lang="ko-KR" altLang="en-US" sz="1600" u="sng" dirty="0"/>
              <a:t> </a:t>
            </a:r>
            <a:r>
              <a:rPr lang="ko-KR" altLang="en-US" sz="1600" dirty="0"/>
              <a:t>중심으로 한 </a:t>
            </a:r>
            <a:r>
              <a:rPr lang="ko-KR" altLang="en-US" sz="1600" u="sng" dirty="0" smtClean="0"/>
              <a:t>서군</a:t>
            </a:r>
            <a:endParaRPr lang="en-US" altLang="ko-KR" sz="1600" u="sng" dirty="0" smtClean="0"/>
          </a:p>
          <a:p>
            <a:pPr marL="0" indent="0" algn="ctr">
              <a:buNone/>
            </a:pPr>
            <a:r>
              <a:rPr lang="ko-KR" altLang="en-US" sz="1600" dirty="0" smtClean="0"/>
              <a:t> 과 </a:t>
            </a:r>
            <a:r>
              <a:rPr lang="ko-KR" altLang="en-US" sz="1600" u="sng" dirty="0" err="1"/>
              <a:t>도쿠가와</a:t>
            </a:r>
            <a:r>
              <a:rPr lang="ko-KR" altLang="en-US" sz="1600" u="sng" dirty="0"/>
              <a:t> </a:t>
            </a:r>
            <a:r>
              <a:rPr lang="ko-KR" altLang="en-US" sz="1600" u="sng" dirty="0" err="1"/>
              <a:t>이에야스를</a:t>
            </a:r>
            <a:r>
              <a:rPr lang="ko-KR" altLang="en-US" sz="1600" u="sng" dirty="0"/>
              <a:t> </a:t>
            </a:r>
            <a:r>
              <a:rPr lang="ko-KR" altLang="en-US" sz="1600" dirty="0"/>
              <a:t>중심으로 한 </a:t>
            </a:r>
            <a:r>
              <a:rPr lang="ko-KR" altLang="en-US" sz="1600" dirty="0" smtClean="0"/>
              <a:t>        </a:t>
            </a:r>
            <a:r>
              <a:rPr lang="ko-KR" altLang="en-US" sz="1600" u="sng" dirty="0" smtClean="0"/>
              <a:t>동군</a:t>
            </a:r>
            <a:r>
              <a:rPr lang="ko-KR" altLang="en-US" sz="1600" dirty="0" smtClean="0"/>
              <a:t>   간 </a:t>
            </a:r>
            <a:r>
              <a:rPr lang="ko-KR" altLang="en-US" sz="1600" dirty="0"/>
              <a:t>내전이 귀결된 결전이다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/>
          </a:p>
          <a:p>
            <a:r>
              <a:rPr lang="ko-KR" altLang="ko-KR" sz="1600" dirty="0"/>
              <a:t>일본 전국의 </a:t>
            </a:r>
            <a:r>
              <a:rPr lang="ko-KR" altLang="ko-KR" sz="1600" dirty="0" err="1"/>
              <a:t>다이묘가</a:t>
            </a:r>
            <a:r>
              <a:rPr lang="ko-KR" altLang="ko-KR" sz="1600" dirty="0"/>
              <a:t> 두 세력으로 나뉘어 싸운 결과 동군 측이 승리했다</a:t>
            </a:r>
            <a:endParaRPr lang="en-US" altLang="ko-KR" sz="1600" dirty="0"/>
          </a:p>
          <a:p>
            <a:endParaRPr lang="en-US" altLang="ko-KR" sz="1500" dirty="0"/>
          </a:p>
          <a:p>
            <a:pPr marL="0" indent="0">
              <a:buNone/>
            </a:pPr>
            <a:endParaRPr lang="en-US" altLang="ko-KR" sz="1600" dirty="0" smtClean="0"/>
          </a:p>
          <a:p>
            <a:endParaRPr lang="en-US" altLang="ko-KR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3600"/>
            <a:ext cx="398910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14" y="3695487"/>
            <a:ext cx="2232248" cy="29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21571" y="234618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en-US" altLang="ko-KR" sz="2700" dirty="0">
                <a:solidFill>
                  <a:schemeClr val="bg1"/>
                </a:solidFill>
                <a:latin typeface="한컴 윤고딕 760"/>
                <a:ea typeface="한컴 윤고딕 760"/>
              </a:rPr>
              <a:t>2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</a:t>
            </a:r>
            <a:r>
              <a:rPr lang="ko-KR" altLang="en-US" sz="2700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세키가하라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 전투</a:t>
            </a:r>
            <a:endParaRPr lang="ko-KR" altLang="en-US" sz="2700" dirty="0">
              <a:solidFill>
                <a:schemeClr val="bg1"/>
              </a:solidFill>
              <a:latin typeface="한컴 윤고딕 760"/>
              <a:ea typeface="한컴 윤고딕 760"/>
            </a:endParaRPr>
          </a:p>
        </p:txBody>
      </p:sp>
    </p:spTree>
    <p:extLst>
      <p:ext uri="{BB962C8B-B14F-4D97-AF65-F5344CB8AC3E}">
        <p14:creationId xmlns:p14="http://schemas.microsoft.com/office/powerpoint/2010/main" val="2590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http://blog.naver.com/worship5510/221051585123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21571" y="234618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ko-KR" altLang="en-US" sz="2700" dirty="0">
                <a:solidFill>
                  <a:schemeClr val="bg1"/>
                </a:solidFill>
                <a:latin typeface="한컴 윤고딕 760"/>
                <a:ea typeface="한컴 윤고딕 760"/>
              </a:rPr>
              <a:t>3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</a:t>
            </a:r>
            <a:r>
              <a:rPr lang="ko-KR" altLang="en-US" sz="2700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도쿠가와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 </a:t>
            </a:r>
            <a:r>
              <a:rPr lang="ko-KR" altLang="en-US" sz="2700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이에야스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 에도 막부 영상</a:t>
            </a:r>
            <a:endParaRPr lang="ko-KR" altLang="en-US" sz="2700" dirty="0">
              <a:solidFill>
                <a:schemeClr val="bg1"/>
              </a:solidFill>
              <a:latin typeface="한컴 윤고딕 760"/>
              <a:ea typeface="한컴 윤고딕 760"/>
            </a:endParaRPr>
          </a:p>
        </p:txBody>
      </p:sp>
    </p:spTree>
    <p:extLst>
      <p:ext uri="{BB962C8B-B14F-4D97-AF65-F5344CB8AC3E}">
        <p14:creationId xmlns:p14="http://schemas.microsoft.com/office/powerpoint/2010/main" val="30281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6768752" cy="5112568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83" y="5085184"/>
            <a:ext cx="4733817" cy="165618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21571" y="234618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en-US" altLang="ko-KR" sz="2700" dirty="0">
                <a:solidFill>
                  <a:schemeClr val="bg1"/>
                </a:solidFill>
                <a:latin typeface="한컴 윤고딕 760"/>
                <a:ea typeface="한컴 윤고딕 760"/>
              </a:rPr>
              <a:t>4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에도 </a:t>
            </a:r>
            <a:r>
              <a:rPr lang="ko-KR" altLang="en-US" sz="2700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다이묘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 </a:t>
            </a:r>
            <a:r>
              <a:rPr lang="ko-KR" altLang="en-US" sz="2800" dirty="0" smtClean="0"/>
              <a:t> </a:t>
            </a:r>
            <a:endParaRPr lang="ko-KR" altLang="en-US" sz="2700" dirty="0">
              <a:solidFill>
                <a:schemeClr val="bg1"/>
              </a:solidFill>
              <a:latin typeface="한컴 윤고딕 760"/>
              <a:ea typeface="한컴 윤고딕 760"/>
            </a:endParaRPr>
          </a:p>
        </p:txBody>
      </p:sp>
    </p:spTree>
    <p:extLst>
      <p:ext uri="{BB962C8B-B14F-4D97-AF65-F5344CB8AC3E}">
        <p14:creationId xmlns:p14="http://schemas.microsoft.com/office/powerpoint/2010/main" val="38107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21106"/>
            <a:ext cx="7416824" cy="5820261"/>
          </a:xfrm>
        </p:spPr>
      </p:pic>
      <p:sp>
        <p:nvSpPr>
          <p:cNvPr id="5" name="직사각형 4"/>
          <p:cNvSpPr/>
          <p:nvPr/>
        </p:nvSpPr>
        <p:spPr>
          <a:xfrm>
            <a:off x="-21571" y="234618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en-US" altLang="ko-KR" sz="2700" dirty="0">
                <a:solidFill>
                  <a:schemeClr val="bg1"/>
                </a:solidFill>
                <a:latin typeface="한컴 윤고딕 760"/>
                <a:ea typeface="한컴 윤고딕 760"/>
              </a:rPr>
              <a:t>5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</a:t>
            </a:r>
            <a:r>
              <a:rPr lang="ko-KR" altLang="en-US" sz="2700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에도시대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 </a:t>
            </a:r>
            <a:r>
              <a:rPr lang="ko-KR" altLang="en-US" sz="2700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덴도</a:t>
            </a:r>
            <a:endParaRPr lang="ko-KR" altLang="en-US" sz="2700" dirty="0">
              <a:solidFill>
                <a:schemeClr val="bg1"/>
              </a:solidFill>
              <a:latin typeface="한컴 윤고딕 760"/>
              <a:ea typeface="한컴 윤고딕 760"/>
            </a:endParaRPr>
          </a:p>
        </p:txBody>
      </p:sp>
    </p:spTree>
    <p:extLst>
      <p:ext uri="{BB962C8B-B14F-4D97-AF65-F5344CB8AC3E}">
        <p14:creationId xmlns:p14="http://schemas.microsoft.com/office/powerpoint/2010/main" val="24262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5616" y="5157192"/>
            <a:ext cx="7571184" cy="1584177"/>
          </a:xfrm>
        </p:spPr>
        <p:txBody>
          <a:bodyPr>
            <a:normAutofit/>
          </a:bodyPr>
          <a:lstStyle/>
          <a:p>
            <a:r>
              <a:rPr lang="ko-KR" altLang="ko-KR" sz="1600" dirty="0"/>
              <a:t>각 번의 </a:t>
            </a:r>
            <a:r>
              <a:rPr lang="ko-KR" altLang="ko-KR" sz="1600" dirty="0" err="1"/>
              <a:t>다이묘를</a:t>
            </a:r>
            <a:r>
              <a:rPr lang="ko-KR" altLang="ko-KR" sz="1600" dirty="0"/>
              <a:t> 정기적으로 </a:t>
            </a:r>
            <a:r>
              <a:rPr lang="ko-KR" altLang="ko-KR" sz="1600" dirty="0" err="1"/>
              <a:t>에도를</a:t>
            </a:r>
            <a:r>
              <a:rPr lang="ko-KR" altLang="ko-KR" sz="1600" dirty="0"/>
              <a:t> 오고 가게 함으로써 각 번에 재정적 부담을 가하고, 볼모를 잡아두기 위한 에도 막부의 제도이다</a:t>
            </a:r>
            <a:r>
              <a:rPr lang="ko-KR" altLang="ko-KR" sz="1600" dirty="0" smtClean="0"/>
              <a:t>.</a:t>
            </a: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 smtClean="0"/>
          </a:p>
          <a:p>
            <a:r>
              <a:rPr lang="ko-KR" altLang="ko-KR" sz="1600" dirty="0"/>
              <a:t>각 번은 </a:t>
            </a:r>
            <a:r>
              <a:rPr lang="ko-KR" altLang="ko-KR" sz="1600" dirty="0" err="1"/>
              <a:t>도쿠가와</a:t>
            </a:r>
            <a:r>
              <a:rPr lang="ko-KR" altLang="ko-KR" sz="1600" dirty="0"/>
              <a:t> 가(家)에 반기를 들기가 매우 </a:t>
            </a:r>
            <a:r>
              <a:rPr lang="ko-KR" altLang="ko-KR" sz="1600" dirty="0" smtClean="0"/>
              <a:t>힘들어졌</a:t>
            </a:r>
            <a:r>
              <a:rPr lang="ko-KR" altLang="en-US" sz="1600" dirty="0" smtClean="0"/>
              <a:t>고</a:t>
            </a:r>
            <a:r>
              <a:rPr lang="ko-KR" altLang="ko-KR" sz="1600" dirty="0" smtClean="0"/>
              <a:t>, </a:t>
            </a:r>
            <a:r>
              <a:rPr lang="ko-KR" altLang="ko-KR" sz="1600" dirty="0" err="1"/>
              <a:t>도쿠가와</a:t>
            </a:r>
            <a:r>
              <a:rPr lang="ko-KR" altLang="ko-KR" sz="1600" dirty="0"/>
              <a:t> 가가 15대에 걸쳐 번영을 누리는 요인이 되었다</a:t>
            </a:r>
            <a:r>
              <a:rPr lang="ko-KR" altLang="ko-KR" sz="1600" dirty="0" smtClean="0"/>
              <a:t>.</a:t>
            </a:r>
            <a:endParaRPr lang="en-US" altLang="ko-KR" sz="1600" dirty="0" smtClean="0"/>
          </a:p>
          <a:p>
            <a:endParaRPr lang="ko-KR" altLang="en-US" sz="1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3629"/>
            <a:ext cx="8694078" cy="364753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21571" y="234618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en-US" altLang="ko-KR" sz="2700" dirty="0">
                <a:solidFill>
                  <a:schemeClr val="bg1"/>
                </a:solidFill>
                <a:latin typeface="한컴 윤고딕 760"/>
                <a:ea typeface="한컴 윤고딕 760"/>
              </a:rPr>
              <a:t>6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</a:t>
            </a:r>
            <a:r>
              <a:rPr lang="ko-KR" altLang="en-US" sz="2700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산킨코타이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 </a:t>
            </a:r>
            <a:endParaRPr lang="ko-KR" altLang="en-US" sz="2700" dirty="0">
              <a:solidFill>
                <a:schemeClr val="bg1"/>
              </a:solidFill>
              <a:latin typeface="한컴 윤고딕 760"/>
              <a:ea typeface="한컴 윤고딕 760"/>
            </a:endParaRPr>
          </a:p>
        </p:txBody>
      </p:sp>
    </p:spTree>
    <p:extLst>
      <p:ext uri="{BB962C8B-B14F-4D97-AF65-F5344CB8AC3E}">
        <p14:creationId xmlns:p14="http://schemas.microsoft.com/office/powerpoint/2010/main" val="39350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5069160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1637</a:t>
            </a:r>
            <a:r>
              <a:rPr lang="ko-KR" altLang="en-US" sz="1600" dirty="0"/>
              <a:t>년 일본 </a:t>
            </a:r>
            <a:r>
              <a:rPr lang="ko-KR" altLang="en-US" sz="1600" dirty="0" err="1"/>
              <a:t>규슈</a:t>
            </a:r>
            <a:r>
              <a:rPr lang="ko-KR" altLang="en-US" sz="1600" dirty="0"/>
              <a:t> 북부의 </a:t>
            </a:r>
            <a:r>
              <a:rPr lang="ko-KR" altLang="en-US" sz="1600" dirty="0" err="1" smtClean="0"/>
              <a:t>시마바라에서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천주교인들이 일으킨 </a:t>
            </a:r>
            <a:r>
              <a:rPr lang="ko-KR" altLang="en-US" sz="1600" dirty="0" smtClean="0"/>
              <a:t>반란</a:t>
            </a: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 smtClean="0"/>
          </a:p>
          <a:p>
            <a:r>
              <a:rPr lang="ko-KR" altLang="en-US" sz="1800" b="1" dirty="0"/>
              <a:t>배경과 </a:t>
            </a:r>
            <a:r>
              <a:rPr lang="ko-KR" altLang="en-US" sz="1800" b="1" dirty="0" smtClean="0"/>
              <a:t>원인</a:t>
            </a:r>
            <a:r>
              <a:rPr lang="en-US" altLang="ko-KR" sz="1600" dirty="0" smtClean="0"/>
              <a:t>,</a:t>
            </a:r>
          </a:p>
          <a:p>
            <a:pPr marL="0" indent="0">
              <a:buNone/>
            </a:pPr>
            <a:r>
              <a:rPr lang="en-US" altLang="ko-KR" sz="1600" dirty="0" smtClean="0"/>
              <a:t> </a:t>
            </a:r>
            <a:r>
              <a:rPr lang="ko-KR" altLang="en-US" sz="1600" dirty="0"/>
              <a:t>영주인 </a:t>
            </a:r>
            <a:r>
              <a:rPr lang="ko-KR" altLang="en-US" sz="1600" dirty="0" err="1"/>
              <a:t>아리마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하루노부</a:t>
            </a:r>
            <a:r>
              <a:rPr lang="en-US" altLang="ko-KR" sz="1600" dirty="0"/>
              <a:t>[</a:t>
            </a:r>
            <a:r>
              <a:rPr lang="ko-KR" altLang="en-US" sz="1600" dirty="0" err="1"/>
              <a:t>有馬晴信</a:t>
            </a:r>
            <a:r>
              <a:rPr lang="en-US" altLang="ko-KR" sz="1600" dirty="0"/>
              <a:t>]</a:t>
            </a:r>
            <a:r>
              <a:rPr lang="ko-KR" altLang="en-US" sz="1600" dirty="0"/>
              <a:t>도 가톨릭 </a:t>
            </a:r>
            <a:r>
              <a:rPr lang="ko-KR" altLang="en-US" sz="1600" dirty="0" smtClean="0"/>
              <a:t>신자였다 </a:t>
            </a:r>
            <a:r>
              <a:rPr lang="en-US" altLang="ko-KR" sz="1600" dirty="0"/>
              <a:t>1609</a:t>
            </a:r>
            <a:r>
              <a:rPr lang="ko-KR" altLang="en-US" sz="1600" dirty="0"/>
              <a:t>년 </a:t>
            </a:r>
            <a:r>
              <a:rPr lang="ko-KR" altLang="en-US" sz="1600" dirty="0" err="1"/>
              <a:t>오카모토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다이하치</a:t>
            </a:r>
            <a:r>
              <a:rPr lang="ko-KR" altLang="en-US" sz="1600" dirty="0"/>
              <a:t> 사건</a:t>
            </a:r>
            <a:r>
              <a:rPr lang="en-US" altLang="ko-KR" sz="1600" dirty="0"/>
              <a:t>[</a:t>
            </a:r>
            <a:r>
              <a:rPr lang="ko-KR" altLang="en-US" sz="1600" dirty="0" err="1"/>
              <a:t>岡本大八事件</a:t>
            </a:r>
            <a:r>
              <a:rPr lang="en-US" altLang="ko-KR" sz="1600" dirty="0"/>
              <a:t>]</a:t>
            </a:r>
            <a:r>
              <a:rPr lang="ko-KR" altLang="en-US" sz="1600" dirty="0"/>
              <a:t>에 연루되어 할복의 형을 </a:t>
            </a:r>
            <a:r>
              <a:rPr lang="ko-KR" altLang="en-US" sz="1600" dirty="0" smtClean="0"/>
              <a:t>받았다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ko-KR" altLang="en-US" sz="1600" dirty="0" smtClean="0"/>
              <a:t> </a:t>
            </a:r>
            <a:r>
              <a:rPr lang="ko-KR" altLang="en-US" sz="1600" dirty="0"/>
              <a:t>새 영주 </a:t>
            </a:r>
            <a:r>
              <a:rPr lang="ko-KR" altLang="en-US" sz="1600" dirty="0" err="1"/>
              <a:t>마쓰쿠라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시게마사는</a:t>
            </a:r>
            <a:r>
              <a:rPr lang="ko-KR" altLang="en-US" sz="1600" dirty="0"/>
              <a:t> 기독교인들을 대대적으로 탄압했으며 백성들도 가혹하게 착취했다</a:t>
            </a:r>
            <a:r>
              <a:rPr lang="en-US" altLang="ko-KR" sz="1600" dirty="0" smtClean="0"/>
              <a:t>.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r>
              <a:rPr lang="ko-KR" altLang="en-US" sz="1600" dirty="0" err="1"/>
              <a:t>시마바라의</a:t>
            </a:r>
            <a:r>
              <a:rPr lang="ko-KR" altLang="en-US" sz="1600" dirty="0"/>
              <a:t> 난이 일어난 뒤에 막부는 기독교 </a:t>
            </a:r>
            <a:r>
              <a:rPr lang="ko-KR" altLang="en-US" sz="1600" dirty="0" err="1"/>
              <a:t>금교령을</a:t>
            </a:r>
            <a:r>
              <a:rPr lang="ko-KR" altLang="en-US" sz="1600" dirty="0"/>
              <a:t> 강화했으며</a:t>
            </a:r>
            <a:r>
              <a:rPr lang="en-US" altLang="ko-KR" sz="1600" dirty="0"/>
              <a:t>, </a:t>
            </a:r>
            <a:r>
              <a:rPr lang="ko-KR" altLang="en-US" sz="1600" dirty="0"/>
              <a:t>포르투갈과의 국교를 단절하고 쇄국정책을 펼쳤다</a:t>
            </a:r>
            <a:r>
              <a:rPr lang="en-US" altLang="ko-KR" sz="1800" dirty="0"/>
              <a:t>. </a:t>
            </a:r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3" y="1268760"/>
            <a:ext cx="4320480" cy="53567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84" y="1639630"/>
            <a:ext cx="4178737" cy="521202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21571" y="234618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en-US" altLang="ko-KR" sz="2700" dirty="0">
                <a:solidFill>
                  <a:schemeClr val="bg1"/>
                </a:solidFill>
                <a:latin typeface="한컴 윤고딕 760"/>
                <a:ea typeface="한컴 윤고딕 760"/>
              </a:rPr>
              <a:t>7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</a:t>
            </a:r>
            <a:r>
              <a:rPr lang="ko-KR" altLang="en-US" sz="2700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시마바라의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 난</a:t>
            </a:r>
            <a:endParaRPr lang="ko-KR" altLang="en-US" sz="2700" dirty="0">
              <a:solidFill>
                <a:schemeClr val="bg1"/>
              </a:solidFill>
              <a:latin typeface="한컴 윤고딕 760"/>
              <a:ea typeface="한컴 윤고딕 760"/>
            </a:endParaRPr>
          </a:p>
        </p:txBody>
      </p:sp>
    </p:spTree>
    <p:extLst>
      <p:ext uri="{BB962C8B-B14F-4D97-AF65-F5344CB8AC3E}">
        <p14:creationId xmlns:p14="http://schemas.microsoft.com/office/powerpoint/2010/main" val="327336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917180" cy="4525963"/>
          </a:xfrm>
        </p:spPr>
      </p:pic>
      <p:sp>
        <p:nvSpPr>
          <p:cNvPr id="5" name="직사각형 4"/>
          <p:cNvSpPr/>
          <p:nvPr/>
        </p:nvSpPr>
        <p:spPr>
          <a:xfrm>
            <a:off x="-21571" y="234618"/>
            <a:ext cx="9144000" cy="504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tabLst>
                <a:tab pos="2430304" algn="l"/>
              </a:tabLst>
              <a:defRPr lang="ko-KR" altLang="en-US"/>
            </a:pPr>
            <a:r>
              <a:rPr lang="en-US" altLang="ko-KR" sz="2700" dirty="0">
                <a:solidFill>
                  <a:schemeClr val="bg1"/>
                </a:solidFill>
                <a:latin typeface="한컴 윤고딕 760"/>
                <a:ea typeface="한컴 윤고딕 760"/>
              </a:rPr>
              <a:t>8</a:t>
            </a:r>
            <a:r>
              <a:rPr lang="ko-KR" altLang="en-US" sz="2700" dirty="0" smtClean="0">
                <a:solidFill>
                  <a:schemeClr val="bg1"/>
                </a:solidFill>
                <a:latin typeface="한컴 윤고딕 760"/>
                <a:ea typeface="한컴 윤고딕 760"/>
              </a:rPr>
              <a:t>. </a:t>
            </a:r>
            <a:r>
              <a:rPr lang="ko-KR" altLang="en-US" sz="2700" dirty="0" err="1" smtClean="0">
                <a:solidFill>
                  <a:schemeClr val="bg1"/>
                </a:solidFill>
                <a:latin typeface="한컴 윤고딕 760"/>
                <a:ea typeface="한컴 윤고딕 760"/>
              </a:rPr>
              <a:t>구로후네</a:t>
            </a:r>
            <a:endParaRPr lang="ko-KR" altLang="en-US" sz="2700" dirty="0">
              <a:solidFill>
                <a:schemeClr val="bg1"/>
              </a:solidFill>
              <a:latin typeface="한컴 윤고딕 760"/>
              <a:ea typeface="한컴 윤고딕 760"/>
            </a:endParaRPr>
          </a:p>
        </p:txBody>
      </p:sp>
    </p:spTree>
    <p:extLst>
      <p:ext uri="{BB962C8B-B14F-4D97-AF65-F5344CB8AC3E}">
        <p14:creationId xmlns:p14="http://schemas.microsoft.com/office/powerpoint/2010/main" val="25899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378</Words>
  <Application>Microsoft Office PowerPoint</Application>
  <PresentationFormat>화면 슬라이드 쇼(4:3)</PresentationFormat>
  <Paragraphs>60</Paragraphs>
  <Slides>11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Registered User</cp:lastModifiedBy>
  <cp:revision>37</cp:revision>
  <dcterms:created xsi:type="dcterms:W3CDTF">2017-10-15T13:00:06Z</dcterms:created>
  <dcterms:modified xsi:type="dcterms:W3CDTF">2017-11-20T15:05:20Z</dcterms:modified>
</cp:coreProperties>
</file>