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64" r:id="rId3"/>
    <p:sldId id="319" r:id="rId4"/>
    <p:sldId id="342" r:id="rId5"/>
    <p:sldId id="323" r:id="rId6"/>
    <p:sldId id="335" r:id="rId7"/>
    <p:sldId id="336" r:id="rId8"/>
    <p:sldId id="337" r:id="rId9"/>
    <p:sldId id="339" r:id="rId10"/>
    <p:sldId id="344" r:id="rId11"/>
    <p:sldId id="343" r:id="rId12"/>
    <p:sldId id="340" r:id="rId13"/>
    <p:sldId id="338" r:id="rId14"/>
    <p:sldId id="345" r:id="rId15"/>
    <p:sldId id="341" r:id="rId16"/>
    <p:sldId id="347" r:id="rId17"/>
    <p:sldId id="348" r:id="rId18"/>
    <p:sldId id="349" r:id="rId19"/>
    <p:sldId id="350" r:id="rId20"/>
    <p:sldId id="351" r:id="rId21"/>
    <p:sldId id="324" r:id="rId22"/>
    <p:sldId id="334" r:id="rId23"/>
  </p:sldIdLst>
  <p:sldSz cx="12192000" cy="6858000"/>
  <p:notesSz cx="6858000" cy="9144000"/>
  <p:embeddedFontLst>
    <p:embeddedFont>
      <p:font typeface="Aharoni" panose="02010803020104030203" pitchFamily="2" charset="-79"/>
      <p:bold r:id="rId24"/>
    </p:embeddedFont>
    <p:embeddedFont>
      <p:font typeface="맑은 고딕" panose="020B0503020000020004" pitchFamily="50" charset="-127"/>
      <p:regular r:id="rId25"/>
      <p:bold r:id="rId2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정 혜창" initials="정혜" lastIdx="1" clrIdx="0">
    <p:extLst>
      <p:ext uri="{19B8F6BF-5375-455C-9EA6-DF929625EA0E}">
        <p15:presenceInfo xmlns:p15="http://schemas.microsoft.com/office/powerpoint/2012/main" userId="b92b548db47b47d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18B"/>
    <a:srgbClr val="404040"/>
    <a:srgbClr val="3776A2"/>
    <a:srgbClr val="0D17E1"/>
    <a:srgbClr val="0D1431"/>
    <a:srgbClr val="1B00ED"/>
    <a:srgbClr val="BBCBDA"/>
    <a:srgbClr val="DDDEE0"/>
    <a:srgbClr val="42C3EE"/>
    <a:srgbClr val="BBE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8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688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627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686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66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8061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49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0139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770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442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83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593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475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379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173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623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34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77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511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56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49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352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EF7C8-728F-40E0-8EE0-CEFE3B88C0D0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07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C5B48-A171-4001-B34E-728917F596D7}" type="datetimeFigureOut">
              <a:rPr lang="ko-KR" altLang="en-US" smtClean="0"/>
              <a:t>2019-09-28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D24DD-D85F-46A1-AA77-853E156F08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96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xnUYhPrRiI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www.youtube.com/watch?v=FLD9L_FREM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C4F6F4C7-D4D3-426B-ABBC-D197B5ED5ECF}"/>
              </a:ext>
            </a:extLst>
          </p:cNvPr>
          <p:cNvSpPr/>
          <p:nvPr/>
        </p:nvSpPr>
        <p:spPr>
          <a:xfrm>
            <a:off x="2352417" y="366287"/>
            <a:ext cx="7487166" cy="2573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/>
              <a:t>4</a:t>
            </a:r>
            <a:r>
              <a:rPr lang="ko-KR" altLang="en-US" sz="2800" dirty="0"/>
              <a:t>조 독도 문제의 해결방안</a:t>
            </a:r>
            <a:endParaRPr lang="en-US" altLang="ko-KR" sz="2800" dirty="0"/>
          </a:p>
          <a:p>
            <a:pPr algn="ctr"/>
            <a:r>
              <a:rPr lang="en-US" altLang="ko-KR" sz="2800" dirty="0"/>
              <a:t>-</a:t>
            </a:r>
            <a:r>
              <a:rPr lang="ko-KR" altLang="en-US" sz="2800" dirty="0"/>
              <a:t>국민 의식개선</a:t>
            </a:r>
            <a:r>
              <a:rPr lang="en-US" altLang="ko-KR" sz="2800" dirty="0"/>
              <a:t>, </a:t>
            </a:r>
            <a:r>
              <a:rPr lang="ko-KR" altLang="en-US" sz="2800" dirty="0"/>
              <a:t>국민 주도적 노력방안</a:t>
            </a:r>
            <a:r>
              <a:rPr lang="en-US" altLang="ko-KR" sz="2800" dirty="0"/>
              <a:t>-</a:t>
            </a:r>
            <a:endParaRPr lang="ko-KR" altLang="en-US" sz="28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6" y="4588484"/>
            <a:ext cx="4608975" cy="235935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280FFD83-45B4-4047-B8AB-67550363244E}"/>
              </a:ext>
            </a:extLst>
          </p:cNvPr>
          <p:cNvSpPr/>
          <p:nvPr/>
        </p:nvSpPr>
        <p:spPr>
          <a:xfrm>
            <a:off x="6794205" y="3381153"/>
            <a:ext cx="5007934" cy="765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/>
              <a:t>일본어 일본학과 </a:t>
            </a:r>
            <a:r>
              <a:rPr lang="en-US" altLang="ko-KR" sz="2400" dirty="0"/>
              <a:t>21702069</a:t>
            </a:r>
            <a:r>
              <a:rPr lang="ko-KR" altLang="en-US" sz="2400" dirty="0"/>
              <a:t> 최정은 </a:t>
            </a:r>
            <a:endParaRPr lang="en-US" altLang="ko-KR" sz="2400" dirty="0"/>
          </a:p>
        </p:txBody>
      </p:sp>
    </p:spTree>
    <p:extLst>
      <p:ext uri="{BB962C8B-B14F-4D97-AF65-F5344CB8AC3E}">
        <p14:creationId xmlns:p14="http://schemas.microsoft.com/office/powerpoint/2010/main" val="120246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2276931" y="2525232"/>
            <a:ext cx="6484121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/>
              <a:t>        </a:t>
            </a:r>
            <a:r>
              <a:rPr lang="ko-KR" altLang="en-US" sz="2800" b="1" dirty="0">
                <a:solidFill>
                  <a:srgbClr val="FF0000"/>
                </a:solidFill>
              </a:rPr>
              <a:t>일본</a:t>
            </a:r>
            <a:r>
              <a:rPr lang="ko-KR" altLang="en-US" sz="2800" b="1" dirty="0"/>
              <a:t> 국민의 독도문제 인식</a:t>
            </a:r>
          </a:p>
        </p:txBody>
      </p:sp>
    </p:spTree>
    <p:extLst>
      <p:ext uri="{BB962C8B-B14F-4D97-AF65-F5344CB8AC3E}">
        <p14:creationId xmlns:p14="http://schemas.microsoft.com/office/powerpoint/2010/main" val="193006443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rgbClr val="FF0000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일본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3D55E0-11BE-4950-8C7D-0E0466605B11}"/>
              </a:ext>
            </a:extLst>
          </p:cNvPr>
          <p:cNvSpPr/>
          <p:nvPr/>
        </p:nvSpPr>
        <p:spPr>
          <a:xfrm>
            <a:off x="1182283" y="4909633"/>
            <a:ext cx="101041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/>
              <a:t>일본의 </a:t>
            </a:r>
            <a:r>
              <a:rPr lang="ko-KR" altLang="en-US" sz="2000" b="1" dirty="0">
                <a:solidFill>
                  <a:srgbClr val="FF0000"/>
                </a:solidFill>
              </a:rPr>
              <a:t>역사 왜곡</a:t>
            </a:r>
            <a:r>
              <a:rPr lang="ko-KR" altLang="en-US" sz="2000" b="1" dirty="0"/>
              <a:t>과 일본 정부의 음모적 책략으로 인하여 대다수의 일본인들은 독도에 관한 분쟁 적 요소 화제를 많이 </a:t>
            </a:r>
            <a:r>
              <a:rPr lang="ko-KR" altLang="en-US" sz="2000" b="1" dirty="0">
                <a:solidFill>
                  <a:srgbClr val="FF0000"/>
                </a:solidFill>
              </a:rPr>
              <a:t>인식</a:t>
            </a:r>
            <a:r>
              <a:rPr lang="ko-KR" altLang="en-US" sz="2000" b="1" dirty="0"/>
              <a:t>하고 있다</a:t>
            </a:r>
            <a:r>
              <a:rPr lang="en-US" altLang="ko-KR" sz="2000" b="1" dirty="0"/>
              <a:t>. </a:t>
            </a:r>
            <a:r>
              <a:rPr lang="ko-KR" altLang="en-US" sz="2000" b="1" dirty="0"/>
              <a:t>일본인이 한국인보다 영유권 문제에 관심이 없다는 주장은 현재는 설득력이 없는 것으로 보인다</a:t>
            </a:r>
            <a:r>
              <a:rPr lang="en-US" altLang="ko-KR" sz="2000" b="1" dirty="0"/>
              <a:t>.</a:t>
            </a:r>
            <a:endParaRPr lang="ko-KR" altLang="en-US" sz="20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74516D2-A9EE-4C07-96BD-4314F2A89673}"/>
              </a:ext>
            </a:extLst>
          </p:cNvPr>
          <p:cNvSpPr/>
          <p:nvPr/>
        </p:nvSpPr>
        <p:spPr>
          <a:xfrm>
            <a:off x="2117033" y="2907939"/>
            <a:ext cx="2685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</a:rPr>
              <a:t>아베</a:t>
            </a:r>
            <a:r>
              <a:rPr lang="ko-KR" altLang="en-US" sz="2000" b="1" dirty="0"/>
              <a:t> 정부가 집권 후  </a:t>
            </a:r>
          </a:p>
        </p:txBody>
      </p:sp>
      <p:pic>
        <p:nvPicPr>
          <p:cNvPr id="74" name="그림 73">
            <a:extLst>
              <a:ext uri="{FF2B5EF4-FFF2-40B4-BE49-F238E27FC236}">
                <a16:creationId xmlns:a16="http://schemas.microsoft.com/office/drawing/2014/main" id="{C30C1EA2-DFC2-4E48-8B3A-DCC471DC2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213" y="1719068"/>
            <a:ext cx="4762500" cy="2676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36438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rgbClr val="FF0000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일본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>
            <a:extLst>
              <a:ext uri="{FF2B5EF4-FFF2-40B4-BE49-F238E27FC236}">
                <a16:creationId xmlns:a16="http://schemas.microsoft.com/office/drawing/2014/main" id="{D26E280C-CCED-47CA-B054-BD9E6F1E3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392" y="2349860"/>
            <a:ext cx="4921005" cy="399447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9FB53D4A-B500-4EC6-B908-7FA7E3A8945F}"/>
              </a:ext>
            </a:extLst>
          </p:cNvPr>
          <p:cNvSpPr/>
          <p:nvPr/>
        </p:nvSpPr>
        <p:spPr>
          <a:xfrm>
            <a:off x="5723828" y="3917403"/>
            <a:ext cx="6496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/>
              <a:t>일본인의 </a:t>
            </a:r>
            <a:r>
              <a:rPr lang="en-US" altLang="ko-KR" sz="2000" b="1" dirty="0">
                <a:solidFill>
                  <a:srgbClr val="FF0000"/>
                </a:solidFill>
              </a:rPr>
              <a:t>67%</a:t>
            </a:r>
            <a:r>
              <a:rPr lang="ko-KR" altLang="en-US" sz="2000" b="1" dirty="0"/>
              <a:t>가 독도를 ‘일본 땅’ 으로 인식하고 있다</a:t>
            </a:r>
            <a:r>
              <a:rPr lang="en-US" altLang="ko-KR" sz="2000" b="1" dirty="0"/>
              <a:t>.</a:t>
            </a:r>
            <a:endParaRPr lang="ko-KR" altLang="en-US" sz="2000" b="1" dirty="0"/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1BE8D507-9C46-43F1-A2F4-E76BD7617B20}"/>
              </a:ext>
            </a:extLst>
          </p:cNvPr>
          <p:cNvSpPr/>
          <p:nvPr/>
        </p:nvSpPr>
        <p:spPr>
          <a:xfrm>
            <a:off x="5723827" y="4577778"/>
            <a:ext cx="6496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/>
              <a:t>‘</a:t>
            </a:r>
            <a:r>
              <a:rPr lang="ko-KR" altLang="en-US" sz="2000" b="1" dirty="0"/>
              <a:t>아니다</a:t>
            </a:r>
            <a:r>
              <a:rPr lang="en-US" altLang="ko-KR" sz="2000" b="1" dirty="0">
                <a:solidFill>
                  <a:srgbClr val="FF0000"/>
                </a:solidFill>
              </a:rPr>
              <a:t>’ 2%</a:t>
            </a:r>
            <a:r>
              <a:rPr lang="ko-KR" altLang="en-US" sz="2000" b="1" dirty="0"/>
              <a:t>에 불과 </a:t>
            </a:r>
          </a:p>
        </p:txBody>
      </p:sp>
    </p:spTree>
    <p:extLst>
      <p:ext uri="{BB962C8B-B14F-4D97-AF65-F5344CB8AC3E}">
        <p14:creationId xmlns:p14="http://schemas.microsoft.com/office/powerpoint/2010/main" val="3613920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1527336" y="2413588"/>
            <a:ext cx="8047108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/>
              <a:t>       </a:t>
            </a:r>
            <a:r>
              <a:rPr lang="ko-KR" altLang="en-US" sz="2800" b="1" dirty="0">
                <a:solidFill>
                  <a:srgbClr val="404040"/>
                </a:solidFill>
              </a:rPr>
              <a:t> 양국 </a:t>
            </a:r>
            <a:r>
              <a:rPr lang="ko-KR" altLang="en-US" sz="2800" b="1" dirty="0"/>
              <a:t>국민의 독도문제 해결의 생각차이 </a:t>
            </a:r>
          </a:p>
        </p:txBody>
      </p:sp>
    </p:spTree>
    <p:extLst>
      <p:ext uri="{BB962C8B-B14F-4D97-AF65-F5344CB8AC3E}">
        <p14:creationId xmlns:p14="http://schemas.microsoft.com/office/powerpoint/2010/main" val="91782904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12984" y="475263"/>
            <a:ext cx="7050489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>
                <a:solidFill>
                  <a:schemeClr val="accent1"/>
                </a:solidFill>
              </a:rPr>
              <a:t>양국</a:t>
            </a:r>
            <a:r>
              <a:rPr lang="ko-KR" altLang="en-US" sz="2800" b="1" dirty="0">
                <a:solidFill>
                  <a:srgbClr val="404040"/>
                </a:solidFill>
              </a:rPr>
              <a:t> </a:t>
            </a:r>
            <a:r>
              <a:rPr lang="ko-KR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국민의 독도문제 해결의 생각차이</a:t>
            </a:r>
            <a:endParaRPr lang="en-US" altLang="ko-KR" sz="2800" dirty="0">
              <a:solidFill>
                <a:schemeClr val="tx1">
                  <a:lumMod val="95000"/>
                  <a:lumOff val="5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>
            <a:extLst>
              <a:ext uri="{FF2B5EF4-FFF2-40B4-BE49-F238E27FC236}">
                <a16:creationId xmlns:a16="http://schemas.microsoft.com/office/drawing/2014/main" id="{C3841E04-F46D-49FA-A707-DAC9624A0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278" y="1920325"/>
            <a:ext cx="4109936" cy="435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168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1910107" y="2413588"/>
            <a:ext cx="8047108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/>
              <a:t> </a:t>
            </a:r>
            <a:r>
              <a:rPr lang="ko-KR" altLang="en-US" sz="2800" b="1" dirty="0">
                <a:solidFill>
                  <a:srgbClr val="10218B"/>
                </a:solidFill>
              </a:rPr>
              <a:t>국민</a:t>
            </a:r>
            <a:r>
              <a:rPr lang="ko-KR" altLang="en-US" sz="2800" b="1" dirty="0"/>
              <a:t> 주도적 노력 </a:t>
            </a:r>
            <a:r>
              <a:rPr lang="en-US" altLang="ko-KR" sz="2800" b="1" dirty="0"/>
              <a:t>(</a:t>
            </a:r>
            <a:r>
              <a:rPr lang="ko-KR" altLang="en-US" sz="2800" b="1" dirty="0"/>
              <a:t>작은 실천</a:t>
            </a:r>
            <a:r>
              <a:rPr lang="en-US" altLang="ko-KR" sz="2800" b="1" dirty="0"/>
              <a:t>)</a:t>
            </a:r>
            <a:r>
              <a:rPr lang="ko-KR" altLang="en-US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285715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12984" y="475263"/>
            <a:ext cx="7050489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>
                <a:solidFill>
                  <a:schemeClr val="accent1"/>
                </a:solidFill>
              </a:rPr>
              <a:t>국민 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주도적 노력 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작은 실천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altLang="ko-KR" sz="2800" dirty="0">
              <a:solidFill>
                <a:schemeClr val="bg2">
                  <a:lumMod val="1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>
            <a:extLst>
              <a:ext uri="{FF2B5EF4-FFF2-40B4-BE49-F238E27FC236}">
                <a16:creationId xmlns:a16="http://schemas.microsoft.com/office/drawing/2014/main" id="{6D098A7C-0FA9-491B-B875-BC3D8B5B7065}"/>
              </a:ext>
            </a:extLst>
          </p:cNvPr>
          <p:cNvSpPr/>
          <p:nvPr/>
        </p:nvSpPr>
        <p:spPr>
          <a:xfrm>
            <a:off x="1768614" y="5437189"/>
            <a:ext cx="89702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/>
              <a:t>국민들 스스로 독도 문제를 </a:t>
            </a:r>
            <a:r>
              <a:rPr lang="ko-KR" altLang="en-US" sz="2000" b="1" dirty="0">
                <a:solidFill>
                  <a:srgbClr val="FF0000"/>
                </a:solidFill>
              </a:rPr>
              <a:t>인식</a:t>
            </a:r>
            <a:r>
              <a:rPr lang="ko-KR" altLang="en-US" sz="2000" b="1" dirty="0"/>
              <a:t>하고 비판하며 이를 해결하려는 </a:t>
            </a:r>
            <a:r>
              <a:rPr lang="ko-KR" altLang="en-US" sz="2000" b="1" dirty="0">
                <a:solidFill>
                  <a:srgbClr val="FF0000"/>
                </a:solidFill>
              </a:rPr>
              <a:t>실천</a:t>
            </a:r>
            <a:r>
              <a:rPr lang="ko-KR" altLang="en-US" sz="2000" b="1" dirty="0"/>
              <a:t> 의식 개선 과정이 절실하게 필요한 시점이다</a:t>
            </a:r>
            <a:r>
              <a:rPr lang="en-US" altLang="ko-KR" sz="2000" b="1" dirty="0"/>
              <a:t>. </a:t>
            </a:r>
            <a:endParaRPr lang="ko-KR" altLang="en-US" sz="2000" b="1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53961C7-CBE5-4F39-8913-16A3C978E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895" y="1801998"/>
            <a:ext cx="4797036" cy="3198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913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12984" y="475263"/>
            <a:ext cx="7050489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>
                <a:solidFill>
                  <a:schemeClr val="accent1"/>
                </a:solidFill>
              </a:rPr>
              <a:t>국민 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주도적 노력 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작은 실천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altLang="ko-KR" sz="2800" dirty="0">
              <a:solidFill>
                <a:schemeClr val="bg2">
                  <a:lumMod val="1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731B48C9-FC6E-4374-8476-3D514BA76C85}"/>
              </a:ext>
            </a:extLst>
          </p:cNvPr>
          <p:cNvSpPr/>
          <p:nvPr/>
        </p:nvSpPr>
        <p:spPr>
          <a:xfrm>
            <a:off x="6096000" y="1872903"/>
            <a:ext cx="4963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작은 실천이 </a:t>
            </a:r>
            <a:r>
              <a:rPr lang="ko-KR" altLang="en-US" b="1" dirty="0"/>
              <a:t>독도를 지키는데 큰 도움이 된다</a:t>
            </a:r>
            <a:r>
              <a:rPr lang="en-US" altLang="ko-KR" b="1" dirty="0"/>
              <a:t>. </a:t>
            </a:r>
            <a:endParaRPr lang="ko-KR" altLang="en-US" b="1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0F76B4C5-729A-48AD-8B1A-CAFA13A2628F}"/>
              </a:ext>
            </a:extLst>
          </p:cNvPr>
          <p:cNvSpPr/>
          <p:nvPr/>
        </p:nvSpPr>
        <p:spPr>
          <a:xfrm>
            <a:off x="5523687" y="2903816"/>
            <a:ext cx="6439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/>
              <a:t>SNS</a:t>
            </a:r>
            <a:r>
              <a:rPr lang="ko-KR" altLang="en-US" b="1" dirty="0"/>
              <a:t>를 이용하여 독도를 홍보하거나 여러 가지 정보를 얻을 수 있다</a:t>
            </a:r>
            <a:r>
              <a:rPr lang="en-US" altLang="ko-KR" b="1" dirty="0"/>
              <a:t>.</a:t>
            </a:r>
            <a:endParaRPr lang="ko-KR" altLang="en-US" b="1" dirty="0"/>
          </a:p>
        </p:txBody>
      </p:sp>
      <p:pic>
        <p:nvPicPr>
          <p:cNvPr id="73" name="그림 72">
            <a:extLst>
              <a:ext uri="{FF2B5EF4-FFF2-40B4-BE49-F238E27FC236}">
                <a16:creationId xmlns:a16="http://schemas.microsoft.com/office/drawing/2014/main" id="{0D7292CA-61C8-4A5E-A22B-E0B7578C8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738" y="2518145"/>
            <a:ext cx="3794673" cy="161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4" name="직사각형 73">
            <a:extLst>
              <a:ext uri="{FF2B5EF4-FFF2-40B4-BE49-F238E27FC236}">
                <a16:creationId xmlns:a16="http://schemas.microsoft.com/office/drawing/2014/main" id="{CDA376A1-81FC-4A44-AF45-6C7097D5B20D}"/>
              </a:ext>
            </a:extLst>
          </p:cNvPr>
          <p:cNvSpPr/>
          <p:nvPr/>
        </p:nvSpPr>
        <p:spPr>
          <a:xfrm>
            <a:off x="5529609" y="479266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b="1" dirty="0"/>
              <a:t>좋은 방법으로 </a:t>
            </a:r>
            <a:r>
              <a:rPr lang="en-US" altLang="ko-KR" b="1" dirty="0"/>
              <a:t>Facebook </a:t>
            </a:r>
            <a:r>
              <a:rPr lang="ko-KR" altLang="en-US" b="1" dirty="0"/>
              <a:t>독도 페이지를 좋아요 누르면 독도 홍보</a:t>
            </a:r>
            <a:r>
              <a:rPr lang="en-US" altLang="ko-KR" b="1" dirty="0"/>
              <a:t>,</a:t>
            </a:r>
            <a:r>
              <a:rPr lang="ko-KR" altLang="en-US" b="1" dirty="0"/>
              <a:t> 독도 후원이나 작은 실천으로 독도문제를 해결하는데 힘이 된다</a:t>
            </a:r>
            <a:r>
              <a:rPr lang="en-US" altLang="ko-KR" b="1" dirty="0"/>
              <a:t>.</a:t>
            </a:r>
            <a:endParaRPr lang="ko-KR" altLang="en-US" b="1" dirty="0"/>
          </a:p>
        </p:txBody>
      </p:sp>
      <p:pic>
        <p:nvPicPr>
          <p:cNvPr id="75" name="그림 74">
            <a:extLst>
              <a:ext uri="{FF2B5EF4-FFF2-40B4-BE49-F238E27FC236}">
                <a16:creationId xmlns:a16="http://schemas.microsoft.com/office/drawing/2014/main" id="{FA439C5C-CF41-4D68-B27A-4EB146734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337" y="4392307"/>
            <a:ext cx="4350596" cy="206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1918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-1146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12984" y="475263"/>
            <a:ext cx="7050489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>
                <a:solidFill>
                  <a:schemeClr val="accent1"/>
                </a:solidFill>
              </a:rPr>
              <a:t>국민 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주도적 노력 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작은 실천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altLang="ko-KR" sz="2800" dirty="0">
              <a:solidFill>
                <a:schemeClr val="bg2">
                  <a:lumMod val="1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731B48C9-FC6E-4374-8476-3D514BA76C85}"/>
              </a:ext>
            </a:extLst>
          </p:cNvPr>
          <p:cNvSpPr/>
          <p:nvPr/>
        </p:nvSpPr>
        <p:spPr>
          <a:xfrm>
            <a:off x="6096000" y="1872903"/>
            <a:ext cx="4963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작은 실천이 </a:t>
            </a:r>
            <a:r>
              <a:rPr lang="ko-KR" altLang="en-US" b="1" dirty="0"/>
              <a:t>독도를 지키는데 큰 도움이 된다</a:t>
            </a:r>
            <a:r>
              <a:rPr lang="en-US" altLang="ko-KR" b="1" dirty="0"/>
              <a:t>. </a:t>
            </a:r>
            <a:endParaRPr lang="ko-KR" altLang="en-US" b="1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15269D5-062F-4316-80E6-9FB99A809A83}"/>
              </a:ext>
            </a:extLst>
          </p:cNvPr>
          <p:cNvSpPr/>
          <p:nvPr/>
        </p:nvSpPr>
        <p:spPr>
          <a:xfrm>
            <a:off x="5645889" y="2819969"/>
            <a:ext cx="63175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모닝 글로리 독도학용품세트를 구매 시에는 수익금 일부가 독도 후원기금으로 쓰인다</a:t>
            </a:r>
            <a:r>
              <a:rPr lang="en-US" altLang="ko-KR" b="1" dirty="0"/>
              <a:t>. </a:t>
            </a:r>
          </a:p>
          <a:p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  <a:p>
            <a:r>
              <a:rPr lang="ko-KR" altLang="en-US" b="1" dirty="0"/>
              <a:t>외교부에서 만든 ‘독도 홍보 영상’ 을 다양한 미디어매체를 통해서 널리 공급하는 것도 국민적 해결방안으로 볼 수 있다</a:t>
            </a:r>
            <a:r>
              <a:rPr lang="en-US" altLang="ko-KR" b="1" dirty="0"/>
              <a:t>.</a:t>
            </a:r>
            <a:endParaRPr lang="ko-KR" altLang="en-US" b="1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8E1CF1F-6D2A-48C6-AA00-057DB9757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464" y="1817517"/>
            <a:ext cx="3426823" cy="2163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6" name="그림 75">
            <a:extLst>
              <a:ext uri="{FF2B5EF4-FFF2-40B4-BE49-F238E27FC236}">
                <a16:creationId xmlns:a16="http://schemas.microsoft.com/office/drawing/2014/main" id="{4BB48B2A-A386-42EB-A8B3-C521AAC6E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190" y="4193971"/>
            <a:ext cx="3708807" cy="2163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35408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-1146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12984" y="475263"/>
            <a:ext cx="7050489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>
                <a:solidFill>
                  <a:schemeClr val="accent1"/>
                </a:solidFill>
              </a:rPr>
              <a:t>국민 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주도적 노력 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ko-KR" altLang="en-US" sz="2800" b="1" dirty="0">
                <a:solidFill>
                  <a:schemeClr val="bg2">
                    <a:lumMod val="10000"/>
                  </a:schemeClr>
                </a:solidFill>
              </a:rPr>
              <a:t>작은 실천</a:t>
            </a:r>
            <a:r>
              <a:rPr lang="en-US" altLang="ko-KR" sz="2800" b="1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altLang="ko-KR" sz="2800" dirty="0">
              <a:solidFill>
                <a:schemeClr val="bg2">
                  <a:lumMod val="1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731B48C9-FC6E-4374-8476-3D514BA76C85}"/>
              </a:ext>
            </a:extLst>
          </p:cNvPr>
          <p:cNvSpPr/>
          <p:nvPr/>
        </p:nvSpPr>
        <p:spPr>
          <a:xfrm>
            <a:off x="6096000" y="1872903"/>
            <a:ext cx="4963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작은 실천이 </a:t>
            </a:r>
            <a:r>
              <a:rPr lang="ko-KR" altLang="en-US" b="1" dirty="0"/>
              <a:t>독도를 지키는데 큰 도움이 된다</a:t>
            </a:r>
            <a:r>
              <a:rPr lang="en-US" altLang="ko-KR" b="1" dirty="0"/>
              <a:t>. </a:t>
            </a:r>
            <a:endParaRPr lang="ko-KR" altLang="en-US" b="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E9AB9A8-E085-4E31-AE43-1515E181D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094" y="2903606"/>
            <a:ext cx="4374578" cy="3147402"/>
          </a:xfrm>
          <a:prstGeom prst="rect">
            <a:avLst/>
          </a:prstGeom>
        </p:spPr>
      </p:pic>
      <p:sp>
        <p:nvSpPr>
          <p:cNvPr id="73" name="직사각형 72">
            <a:extLst>
              <a:ext uri="{FF2B5EF4-FFF2-40B4-BE49-F238E27FC236}">
                <a16:creationId xmlns:a16="http://schemas.microsoft.com/office/drawing/2014/main" id="{0AFA6000-B550-4C92-A112-72664AD9741D}"/>
              </a:ext>
            </a:extLst>
          </p:cNvPr>
          <p:cNvSpPr/>
          <p:nvPr/>
        </p:nvSpPr>
        <p:spPr>
          <a:xfrm>
            <a:off x="5300995" y="2597085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2000" b="1" dirty="0"/>
              <a:t>그 외 독도문제를 해결하기 위해서 국민이 주도적으로 참여할 수 있는 좋은 방법으로는 여러 캠페인 활동도 예를 들 수가 있다</a:t>
            </a:r>
            <a:r>
              <a:rPr lang="en-US" altLang="ko-KR" sz="2000" b="1" dirty="0"/>
              <a:t>. </a:t>
            </a:r>
          </a:p>
          <a:p>
            <a:endParaRPr lang="en-US" altLang="ko-KR" sz="2000" b="1" dirty="0"/>
          </a:p>
          <a:p>
            <a:endParaRPr lang="en-US" altLang="ko-KR" sz="2000" b="1" dirty="0"/>
          </a:p>
          <a:p>
            <a:r>
              <a:rPr lang="ko-KR" altLang="en-US" sz="2000" b="1" dirty="0"/>
              <a:t>그 밖에 해외에도 독도를 알리거나 올바른 역사적 인식을 심어주는 것도 좋은 방법이다</a:t>
            </a:r>
            <a:r>
              <a:rPr lang="en-US" altLang="ko-KR" sz="2000" b="1" dirty="0"/>
              <a:t>. </a:t>
            </a:r>
          </a:p>
          <a:p>
            <a:endParaRPr lang="en-US" altLang="ko-KR" sz="2000" b="1" dirty="0"/>
          </a:p>
          <a:p>
            <a:endParaRPr lang="en-US" altLang="ko-KR" sz="2000" b="1" dirty="0"/>
          </a:p>
          <a:p>
            <a:endParaRPr lang="en-US" altLang="ko-KR" sz="2000" b="1" dirty="0"/>
          </a:p>
          <a:p>
            <a:r>
              <a:rPr lang="ko-KR" altLang="en-US" sz="2000" b="1" dirty="0"/>
              <a:t>일상 속에서도 독도를 후원하며 독도 문제를 해결할 수 있는 다양한 방법이 존재한다</a:t>
            </a:r>
            <a:r>
              <a:rPr lang="en-US" altLang="ko-KR" sz="2000" b="1" dirty="0"/>
              <a:t>. 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62944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4435E1B3-97B2-4472-97B0-B453D53535CE}"/>
              </a:ext>
            </a:extLst>
          </p:cNvPr>
          <p:cNvCxnSpPr>
            <a:cxnSpLocks/>
          </p:cNvCxnSpPr>
          <p:nvPr/>
        </p:nvCxnSpPr>
        <p:spPr>
          <a:xfrm>
            <a:off x="2447225" y="1637414"/>
            <a:ext cx="0" cy="2955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타원 7">
            <a:extLst>
              <a:ext uri="{FF2B5EF4-FFF2-40B4-BE49-F238E27FC236}">
                <a16:creationId xmlns:a16="http://schemas.microsoft.com/office/drawing/2014/main" id="{9880BF6E-2F84-41CF-B474-0AE3476F7E47}"/>
              </a:ext>
            </a:extLst>
          </p:cNvPr>
          <p:cNvSpPr/>
          <p:nvPr/>
        </p:nvSpPr>
        <p:spPr>
          <a:xfrm>
            <a:off x="2878810" y="1743737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39B59AAC-43B1-493C-BB6E-985D6AA106BF}"/>
              </a:ext>
            </a:extLst>
          </p:cNvPr>
          <p:cNvSpPr/>
          <p:nvPr/>
        </p:nvSpPr>
        <p:spPr>
          <a:xfrm>
            <a:off x="2878810" y="2589013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B0BBCCD1-5E92-496F-BBDA-FCA9138B730B}"/>
              </a:ext>
            </a:extLst>
          </p:cNvPr>
          <p:cNvSpPr/>
          <p:nvPr/>
        </p:nvSpPr>
        <p:spPr>
          <a:xfrm>
            <a:off x="2878810" y="3402418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9097BB2B-E5D3-4C66-B527-BB222CEE9B00}"/>
              </a:ext>
            </a:extLst>
          </p:cNvPr>
          <p:cNvSpPr/>
          <p:nvPr/>
        </p:nvSpPr>
        <p:spPr>
          <a:xfrm>
            <a:off x="2878810" y="4269014"/>
            <a:ext cx="138212" cy="1275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2447225" y="1451341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      한국 국민의 독도문제 인식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F935038-CA82-4FD7-AB9E-11E133FE7796}"/>
              </a:ext>
            </a:extLst>
          </p:cNvPr>
          <p:cNvSpPr/>
          <p:nvPr/>
        </p:nvSpPr>
        <p:spPr>
          <a:xfrm>
            <a:off x="2702406" y="2296617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일본 국민의 독도문제 인식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8319C88-9D49-49A1-BEF3-29E2D33CF2C1}"/>
              </a:ext>
            </a:extLst>
          </p:cNvPr>
          <p:cNvSpPr/>
          <p:nvPr/>
        </p:nvSpPr>
        <p:spPr>
          <a:xfrm>
            <a:off x="2447224" y="3107333"/>
            <a:ext cx="5941855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   양국 국민의 독도문제 해결의 생각차이 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D9123D-EF69-47ED-8B2B-E97F48339D90}"/>
              </a:ext>
            </a:extLst>
          </p:cNvPr>
          <p:cNvSpPr/>
          <p:nvPr/>
        </p:nvSpPr>
        <p:spPr>
          <a:xfrm>
            <a:off x="2627978" y="3976620"/>
            <a:ext cx="4314734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       국민 주도적 노력 </a:t>
            </a:r>
            <a:r>
              <a:rPr lang="en-US" altLang="ko-KR" sz="2000" dirty="0"/>
              <a:t>(</a:t>
            </a:r>
            <a:r>
              <a:rPr lang="ko-KR" altLang="en-US" sz="2000" dirty="0"/>
              <a:t>작은 실천</a:t>
            </a:r>
            <a:r>
              <a:rPr lang="en-US" altLang="ko-KR" sz="2000" dirty="0"/>
              <a:t>)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88524119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EAEAC6D7-56F5-41FE-A3E9-C2C47A51A0C7}"/>
              </a:ext>
            </a:extLst>
          </p:cNvPr>
          <p:cNvSpPr/>
          <p:nvPr/>
        </p:nvSpPr>
        <p:spPr>
          <a:xfrm>
            <a:off x="3429411" y="3485466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독도문제 해결위한 작은 실천 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A614124-594D-4BF4-9DA7-BB8D188373D6}"/>
              </a:ext>
            </a:extLst>
          </p:cNvPr>
          <p:cNvSpPr/>
          <p:nvPr/>
        </p:nvSpPr>
        <p:spPr>
          <a:xfrm>
            <a:off x="3315191" y="999698"/>
            <a:ext cx="5324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hlinkClick r:id="rId2"/>
              </a:rPr>
              <a:t>https://www.youtube.com/watch?v=L83QIpBtdPU</a:t>
            </a:r>
            <a:endParaRPr lang="ko-KR" altLang="en-US" dirty="0"/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7102225-5CD3-422D-A99F-6EE08FD87418}"/>
              </a:ext>
            </a:extLst>
          </p:cNvPr>
          <p:cNvSpPr/>
          <p:nvPr/>
        </p:nvSpPr>
        <p:spPr>
          <a:xfrm>
            <a:off x="3416045" y="1828059"/>
            <a:ext cx="5173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hlinkClick r:id="rId2"/>
              </a:rPr>
              <a:t>https://www.youtube.com/watch?v=_xnUYhPrRiI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2511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98F5221-BA48-4197-A625-FFE7F1F0DDD8}"/>
              </a:ext>
            </a:extLst>
          </p:cNvPr>
          <p:cNvSpPr txBox="1"/>
          <p:nvPr/>
        </p:nvSpPr>
        <p:spPr>
          <a:xfrm>
            <a:off x="2266692" y="1442697"/>
            <a:ext cx="771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latin typeface="Aharoni" panose="02010803020104030203" pitchFamily="2" charset="-79"/>
                <a:ea typeface="HY신명조" panose="02030600000101010101" pitchFamily="18" charset="-127"/>
                <a:cs typeface="Aharoni" panose="02010803020104030203" pitchFamily="2" charset="-79"/>
              </a:rPr>
              <a:t>DOKDO</a:t>
            </a:r>
            <a:r>
              <a:rPr lang="ko-KR" altLang="en-US" sz="4000" b="1" dirty="0">
                <a:latin typeface="Aharoni" panose="02010803020104030203" pitchFamily="2" charset="-79"/>
                <a:ea typeface="HY신명조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en-US" altLang="ko-KR" sz="4000" b="1" dirty="0">
                <a:latin typeface="Aharoni" panose="02010803020104030203" pitchFamily="2" charset="-79"/>
                <a:ea typeface="HY신명조" panose="02030600000101010101" pitchFamily="18" charset="-127"/>
                <a:cs typeface="Aharoni" panose="02010803020104030203" pitchFamily="2" charset="-79"/>
              </a:rPr>
              <a:t>IS KOREAN TERRITORY</a:t>
            </a:r>
          </a:p>
        </p:txBody>
      </p:sp>
    </p:spTree>
    <p:extLst>
      <p:ext uri="{BB962C8B-B14F-4D97-AF65-F5344CB8AC3E}">
        <p14:creationId xmlns:p14="http://schemas.microsoft.com/office/powerpoint/2010/main" val="505273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592152-5A69-40E2-A4BA-FE8F3D18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74" y="4933506"/>
            <a:ext cx="4608975" cy="2024965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AAFF8B0-F4A1-4086-B90F-D0BFB2BE2B0B}"/>
              </a:ext>
            </a:extLst>
          </p:cNvPr>
          <p:cNvSpPr/>
          <p:nvPr/>
        </p:nvSpPr>
        <p:spPr>
          <a:xfrm>
            <a:off x="4498267" y="350874"/>
            <a:ext cx="2870791" cy="967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/>
              <a:t>-</a:t>
            </a:r>
            <a:r>
              <a:rPr lang="ko-KR" altLang="en-US" sz="3200" dirty="0"/>
              <a:t>목차</a:t>
            </a:r>
            <a:r>
              <a:rPr lang="en-US" altLang="ko-KR" sz="3200" dirty="0"/>
              <a:t>-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36547D-E039-478A-9647-67DE832EF3B5}"/>
              </a:ext>
            </a:extLst>
          </p:cNvPr>
          <p:cNvSpPr/>
          <p:nvPr/>
        </p:nvSpPr>
        <p:spPr>
          <a:xfrm>
            <a:off x="2415155" y="2769780"/>
            <a:ext cx="6484121" cy="71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/>
              <a:t>       </a:t>
            </a:r>
            <a:r>
              <a:rPr lang="ko-KR" altLang="en-US" sz="2800" b="1" dirty="0">
                <a:solidFill>
                  <a:srgbClr val="0070C0"/>
                </a:solidFill>
              </a:rPr>
              <a:t>한국</a:t>
            </a:r>
            <a:r>
              <a:rPr lang="ko-KR" altLang="en-US" sz="2800" b="1" dirty="0"/>
              <a:t> 국민의 독도문제 인식</a:t>
            </a:r>
          </a:p>
        </p:txBody>
      </p:sp>
    </p:spTree>
    <p:extLst>
      <p:ext uri="{BB962C8B-B14F-4D97-AF65-F5344CB8AC3E}">
        <p14:creationId xmlns:p14="http://schemas.microsoft.com/office/powerpoint/2010/main" val="253550833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accent1">
                    <a:lumMod val="75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056D8B26-B244-4C47-A876-2C028CA591CE}"/>
              </a:ext>
            </a:extLst>
          </p:cNvPr>
          <p:cNvSpPr/>
          <p:nvPr/>
        </p:nvSpPr>
        <p:spPr>
          <a:xfrm>
            <a:off x="1177774" y="4680041"/>
            <a:ext cx="111222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/>
              <a:t>독도에 대해 정확하고</a:t>
            </a:r>
            <a:r>
              <a:rPr lang="en-US" altLang="ko-KR" sz="2000" b="1" dirty="0"/>
              <a:t>,</a:t>
            </a:r>
            <a:r>
              <a:rPr lang="ko-KR" altLang="en-US" sz="2000" b="1" dirty="0"/>
              <a:t> 많은 정보를 알아야 일본인들에게 </a:t>
            </a:r>
            <a:r>
              <a:rPr lang="ko-KR" altLang="en-US" sz="2000" b="1" dirty="0">
                <a:solidFill>
                  <a:srgbClr val="FF0000"/>
                </a:solidFill>
              </a:rPr>
              <a:t>확실한 대응 </a:t>
            </a:r>
            <a:r>
              <a:rPr lang="ko-KR" altLang="en-US" sz="2000" b="1" dirty="0"/>
              <a:t>및 반박이 가능</a:t>
            </a:r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D3A79FFF-B965-431A-81EE-DBC548D422BA}"/>
              </a:ext>
            </a:extLst>
          </p:cNvPr>
          <p:cNvSpPr/>
          <p:nvPr/>
        </p:nvSpPr>
        <p:spPr>
          <a:xfrm>
            <a:off x="1177774" y="5511875"/>
            <a:ext cx="104269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hlinkClick r:id="rId2"/>
              </a:rPr>
              <a:t>https://www.youtube.com/watch?v=FLD9L_FREME</a:t>
            </a:r>
            <a:r>
              <a:rPr lang="en-US" altLang="ko-KR" sz="2000" dirty="0"/>
              <a:t>        &lt;&lt; </a:t>
            </a:r>
            <a:r>
              <a:rPr lang="ko-KR" altLang="en-US" sz="2000" dirty="0"/>
              <a:t>독도문제 알고 실천하자 </a:t>
            </a:r>
            <a:endParaRPr lang="ko-KR" altLang="en-US" sz="2000" b="1" dirty="0"/>
          </a:p>
        </p:txBody>
      </p:sp>
      <p:pic>
        <p:nvPicPr>
          <p:cNvPr id="112" name="그림 111">
            <a:extLst>
              <a:ext uri="{FF2B5EF4-FFF2-40B4-BE49-F238E27FC236}">
                <a16:creationId xmlns:a16="http://schemas.microsoft.com/office/drawing/2014/main" id="{712563FF-D7EF-4619-A206-E4F60610D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997" y="2037972"/>
            <a:ext cx="4556503" cy="217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6441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accent1">
                    <a:lumMod val="75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95DC5330-B86C-427E-91A3-CBAD53407BB6}"/>
              </a:ext>
            </a:extLst>
          </p:cNvPr>
          <p:cNvSpPr/>
          <p:nvPr/>
        </p:nvSpPr>
        <p:spPr>
          <a:xfrm>
            <a:off x="2023460" y="5817241"/>
            <a:ext cx="3402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/>
              <a:t>전 국무장관 라이스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7B153E2-FEE6-4979-A70F-4520398E9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751" y="2539483"/>
            <a:ext cx="4288392" cy="2827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B2270076-3681-491B-8D8C-C948B28F067D}"/>
              </a:ext>
            </a:extLst>
          </p:cNvPr>
          <p:cNvSpPr/>
          <p:nvPr/>
        </p:nvSpPr>
        <p:spPr>
          <a:xfrm>
            <a:off x="6032123" y="34290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 dirty="0"/>
              <a:t>“</a:t>
            </a:r>
            <a:r>
              <a:rPr lang="ko-KR" altLang="en-US" b="1" dirty="0"/>
              <a:t>국제법상으로 독도가 대한민국의 영토인 것은 맞지만</a:t>
            </a:r>
            <a:r>
              <a:rPr lang="en-US" altLang="ko-KR" b="1" dirty="0"/>
              <a:t>, </a:t>
            </a:r>
            <a:r>
              <a:rPr lang="ko-KR" altLang="en-US" b="1" dirty="0"/>
              <a:t>그것을 지키려는 대한민국 </a:t>
            </a:r>
            <a:r>
              <a:rPr lang="ko-KR" altLang="en-US" b="1" dirty="0">
                <a:solidFill>
                  <a:srgbClr val="FF0000"/>
                </a:solidFill>
              </a:rPr>
              <a:t>정부와 국민의 의지가 약하다</a:t>
            </a:r>
            <a:r>
              <a:rPr lang="ko-KR" altLang="en-US" b="1" dirty="0"/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1575621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accent1">
                    <a:lumMod val="75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22411" y="2583713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>
            <a:extLst>
              <a:ext uri="{FF2B5EF4-FFF2-40B4-BE49-F238E27FC236}">
                <a16:creationId xmlns:a16="http://schemas.microsoft.com/office/drawing/2014/main" id="{605FF6D8-B22A-491E-BD9F-871B39CFA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80" y="2528394"/>
            <a:ext cx="4625190" cy="3188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93492D2-57ED-467A-9F55-5169EA507884}"/>
              </a:ext>
            </a:extLst>
          </p:cNvPr>
          <p:cNvSpPr/>
          <p:nvPr/>
        </p:nvSpPr>
        <p:spPr>
          <a:xfrm>
            <a:off x="6096000" y="415565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2000" b="1" dirty="0"/>
              <a:t>일본은 앞으로도 지속적으로 독도 문제를 </a:t>
            </a:r>
            <a:r>
              <a:rPr lang="ko-KR" altLang="en-US" sz="2000" b="1" dirty="0">
                <a:solidFill>
                  <a:srgbClr val="FF0000"/>
                </a:solidFill>
              </a:rPr>
              <a:t>영토 분쟁화 책략</a:t>
            </a:r>
            <a:r>
              <a:rPr lang="ko-KR" altLang="en-US" sz="2000" b="1" dirty="0"/>
              <a:t>을 꾸미고 있다는 점을 항상 인식하고 대비해야 한다</a:t>
            </a:r>
            <a:r>
              <a:rPr lang="en-US" altLang="ko-KR" sz="2000" b="1" dirty="0"/>
              <a:t>.</a:t>
            </a:r>
            <a:endParaRPr lang="ko-KR" altLang="en-US" sz="2000" b="1" dirty="0"/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8B4D8BF6-2373-4CA6-95E5-3E2E0E09F0CD}"/>
              </a:ext>
            </a:extLst>
          </p:cNvPr>
          <p:cNvSpPr/>
          <p:nvPr/>
        </p:nvSpPr>
        <p:spPr>
          <a:xfrm>
            <a:off x="1938429" y="6117413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000" b="1" dirty="0"/>
              <a:t>&lt;</a:t>
            </a:r>
            <a:r>
              <a:rPr lang="ko-KR" altLang="en-US" sz="2000" b="1" dirty="0"/>
              <a:t>국제 사법 재판소</a:t>
            </a:r>
            <a:r>
              <a:rPr lang="en-US" altLang="ko-KR" sz="2000" b="1" dirty="0"/>
              <a:t>&gt;</a:t>
            </a:r>
            <a:endParaRPr lang="ko-KR" altLang="en-US" sz="2000" b="1" dirty="0"/>
          </a:p>
        </p:txBody>
      </p:sp>
      <p:pic>
        <p:nvPicPr>
          <p:cNvPr id="74" name="그림 73">
            <a:extLst>
              <a:ext uri="{FF2B5EF4-FFF2-40B4-BE49-F238E27FC236}">
                <a16:creationId xmlns:a16="http://schemas.microsoft.com/office/drawing/2014/main" id="{7D57CA6B-5201-4A3D-B060-4BFB74C37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9595" y="2283672"/>
            <a:ext cx="3703505" cy="17406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9806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accent1">
                    <a:lumMod val="75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>
            <a:extLst>
              <a:ext uri="{FF2B5EF4-FFF2-40B4-BE49-F238E27FC236}">
                <a16:creationId xmlns:a16="http://schemas.microsoft.com/office/drawing/2014/main" id="{C62DA805-5881-4A04-A1D9-8CF6C769C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243" y="2373650"/>
            <a:ext cx="6546304" cy="3657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F03F8069-697C-4E72-9F07-873BBD21476F}"/>
              </a:ext>
            </a:extLst>
          </p:cNvPr>
          <p:cNvSpPr/>
          <p:nvPr/>
        </p:nvSpPr>
        <p:spPr>
          <a:xfrm>
            <a:off x="7495907" y="4023984"/>
            <a:ext cx="469609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국민 </a:t>
            </a:r>
            <a:r>
              <a:rPr lang="en-US" altLang="ko-KR" b="1" dirty="0"/>
              <a:t>10</a:t>
            </a:r>
            <a:r>
              <a:rPr lang="ko-KR" altLang="en-US" b="1" dirty="0"/>
              <a:t>명 중 </a:t>
            </a:r>
            <a:r>
              <a:rPr lang="en-US" altLang="ko-KR" b="1" dirty="0"/>
              <a:t>3</a:t>
            </a:r>
            <a:r>
              <a:rPr lang="ko-KR" altLang="en-US" b="1" dirty="0"/>
              <a:t>명은 </a:t>
            </a:r>
            <a:r>
              <a:rPr lang="ko-KR" altLang="en-US" b="1" dirty="0">
                <a:solidFill>
                  <a:srgbClr val="FF0000"/>
                </a:solidFill>
              </a:rPr>
              <a:t>분쟁 인식 부족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24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accent1">
                    <a:lumMod val="75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>
            <a:extLst>
              <a:ext uri="{FF2B5EF4-FFF2-40B4-BE49-F238E27FC236}">
                <a16:creationId xmlns:a16="http://schemas.microsoft.com/office/drawing/2014/main" id="{4584543E-157B-417E-9796-25C67E6BB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32" y="1905297"/>
            <a:ext cx="8146496" cy="4826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710E1A2B-ADD1-4BB3-8804-B7EB91142AC6}"/>
              </a:ext>
            </a:extLst>
          </p:cNvPr>
          <p:cNvSpPr/>
          <p:nvPr/>
        </p:nvSpPr>
        <p:spPr>
          <a:xfrm>
            <a:off x="8517673" y="3429000"/>
            <a:ext cx="34768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/>
              <a:t>한국 국민의 </a:t>
            </a:r>
            <a:r>
              <a:rPr lang="ko-KR" altLang="en-US" sz="2000" b="1" dirty="0">
                <a:solidFill>
                  <a:srgbClr val="FF0000"/>
                </a:solidFill>
              </a:rPr>
              <a:t>독도문제</a:t>
            </a:r>
            <a:r>
              <a:rPr lang="ko-KR" altLang="en-US" sz="2000" b="1" dirty="0"/>
              <a:t> 인식</a:t>
            </a:r>
            <a:r>
              <a:rPr lang="en-US" altLang="ko-KR" sz="2000" b="1" dirty="0"/>
              <a:t>, </a:t>
            </a:r>
            <a:r>
              <a:rPr lang="ko-KR" altLang="en-US" sz="2000" b="1" dirty="0">
                <a:solidFill>
                  <a:srgbClr val="FF0000"/>
                </a:solidFill>
              </a:rPr>
              <a:t>정부 측 대응방안 </a:t>
            </a:r>
            <a:r>
              <a:rPr lang="ko-KR" altLang="en-US" sz="2000" b="1" dirty="0"/>
              <a:t>평가 실태  설문조사</a:t>
            </a:r>
          </a:p>
        </p:txBody>
      </p:sp>
    </p:spTree>
    <p:extLst>
      <p:ext uri="{BB962C8B-B14F-4D97-AF65-F5344CB8AC3E}">
        <p14:creationId xmlns:p14="http://schemas.microsoft.com/office/powerpoint/2010/main" val="1000901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5435691" y="365450"/>
            <a:ext cx="6558861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>
                <a:solidFill>
                  <a:schemeClr val="accent1">
                    <a:lumMod val="75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한국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rPr>
              <a:t> 국민의 독도문제 인식</a:t>
            </a:r>
            <a:endParaRPr lang="en-US" altLang="ko-KR" sz="3600" dirty="0">
              <a:solidFill>
                <a:schemeClr val="bg1">
                  <a:lumMod val="50000"/>
                </a:schemeClr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3496397E-9C96-4F93-A69B-1165302AD7C8}"/>
              </a:ext>
            </a:extLst>
          </p:cNvPr>
          <p:cNvCxnSpPr/>
          <p:nvPr/>
        </p:nvCxnSpPr>
        <p:spPr>
          <a:xfrm>
            <a:off x="719770" y="2690038"/>
            <a:ext cx="0" cy="312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>
            <a:extLst>
              <a:ext uri="{FF2B5EF4-FFF2-40B4-BE49-F238E27FC236}">
                <a16:creationId xmlns:a16="http://schemas.microsoft.com/office/drawing/2014/main" id="{4584543E-157B-417E-9796-25C67E6BB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468" y="2070245"/>
            <a:ext cx="3681064" cy="2180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97013AE3-D580-4849-87CC-DCC3EB5315D2}"/>
              </a:ext>
            </a:extLst>
          </p:cNvPr>
          <p:cNvSpPr/>
          <p:nvPr/>
        </p:nvSpPr>
        <p:spPr>
          <a:xfrm>
            <a:off x="1645431" y="4962193"/>
            <a:ext cx="2362775" cy="9499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FF0000"/>
                </a:solidFill>
              </a:rPr>
              <a:t>국제 홍보수준 </a:t>
            </a:r>
            <a:r>
              <a:rPr lang="ko-KR" altLang="en-US" b="1" dirty="0">
                <a:solidFill>
                  <a:schemeClr val="tx1"/>
                </a:solidFill>
              </a:rPr>
              <a:t>미약</a:t>
            </a:r>
          </a:p>
        </p:txBody>
      </p:sp>
      <p:sp>
        <p:nvSpPr>
          <p:cNvPr id="104" name="타원 103">
            <a:extLst>
              <a:ext uri="{FF2B5EF4-FFF2-40B4-BE49-F238E27FC236}">
                <a16:creationId xmlns:a16="http://schemas.microsoft.com/office/drawing/2014/main" id="{34C890E8-34E6-4FFF-9533-004BC41CE5D6}"/>
              </a:ext>
            </a:extLst>
          </p:cNvPr>
          <p:cNvSpPr/>
          <p:nvPr/>
        </p:nvSpPr>
        <p:spPr>
          <a:xfrm>
            <a:off x="4751483" y="4962193"/>
            <a:ext cx="2689034" cy="10664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FF0000"/>
                </a:solidFill>
              </a:rPr>
              <a:t>역사 교육 </a:t>
            </a:r>
            <a:r>
              <a:rPr lang="ko-KR" altLang="en-US" b="1" dirty="0">
                <a:solidFill>
                  <a:schemeClr val="tx1"/>
                </a:solidFill>
              </a:rPr>
              <a:t>미약</a:t>
            </a:r>
          </a:p>
        </p:txBody>
      </p:sp>
      <p:sp>
        <p:nvSpPr>
          <p:cNvPr id="105" name="타원 104">
            <a:extLst>
              <a:ext uri="{FF2B5EF4-FFF2-40B4-BE49-F238E27FC236}">
                <a16:creationId xmlns:a16="http://schemas.microsoft.com/office/drawing/2014/main" id="{6AEF0752-6C6A-48C8-A89E-875BF70A345C}"/>
              </a:ext>
            </a:extLst>
          </p:cNvPr>
          <p:cNvSpPr/>
          <p:nvPr/>
        </p:nvSpPr>
        <p:spPr>
          <a:xfrm>
            <a:off x="8183794" y="4962193"/>
            <a:ext cx="2689033" cy="9499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FF0000"/>
                </a:solidFill>
              </a:rPr>
              <a:t>국제사회 대응 </a:t>
            </a:r>
            <a:r>
              <a:rPr lang="ko-KR" altLang="en-US" b="1" dirty="0">
                <a:solidFill>
                  <a:schemeClr val="tx1"/>
                </a:solidFill>
              </a:rPr>
              <a:t>미약</a:t>
            </a:r>
          </a:p>
        </p:txBody>
      </p:sp>
    </p:spTree>
    <p:extLst>
      <p:ext uri="{BB962C8B-B14F-4D97-AF65-F5344CB8AC3E}">
        <p14:creationId xmlns:p14="http://schemas.microsoft.com/office/powerpoint/2010/main" val="2344224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4" grpId="0" animBg="1"/>
      <p:bldP spid="105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4800" dirty="0" smtClean="0">
            <a:latin typeface="타이포_달꽃 L" panose="02020503020101020101" pitchFamily="18" charset="-127"/>
            <a:ea typeface="타이포_달꽃 L" panose="02020503020101020101" pitchFamily="18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485</Words>
  <Application>Microsoft Office PowerPoint</Application>
  <PresentationFormat>와이드스크린</PresentationFormat>
  <Paragraphs>69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Aharoni</vt:lpstr>
      <vt:lpstr>야놀자 야체 B</vt:lpstr>
      <vt:lpstr>맑은 고딕</vt:lpstr>
      <vt:lpstr>Arial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ANYONE</dc:creator>
  <cp:lastModifiedBy>정 혜창</cp:lastModifiedBy>
  <cp:revision>97</cp:revision>
  <dcterms:created xsi:type="dcterms:W3CDTF">2016-06-23T07:30:04Z</dcterms:created>
  <dcterms:modified xsi:type="dcterms:W3CDTF">2019-09-28T08:21:12Z</dcterms:modified>
</cp:coreProperties>
</file>