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64" r:id="rId3"/>
    <p:sldId id="319" r:id="rId4"/>
    <p:sldId id="335" r:id="rId5"/>
    <p:sldId id="323" r:id="rId6"/>
    <p:sldId id="317" r:id="rId7"/>
    <p:sldId id="324" r:id="rId8"/>
    <p:sldId id="325" r:id="rId9"/>
    <p:sldId id="336" r:id="rId10"/>
    <p:sldId id="321" r:id="rId11"/>
    <p:sldId id="326" r:id="rId12"/>
    <p:sldId id="327" r:id="rId13"/>
    <p:sldId id="328" r:id="rId14"/>
    <p:sldId id="337" r:id="rId15"/>
    <p:sldId id="320" r:id="rId16"/>
    <p:sldId id="331" r:id="rId17"/>
    <p:sldId id="338" r:id="rId18"/>
    <p:sldId id="322" r:id="rId19"/>
    <p:sldId id="332" r:id="rId20"/>
    <p:sldId id="333" r:id="rId21"/>
    <p:sldId id="318" r:id="rId22"/>
    <p:sldId id="334" r:id="rId23"/>
  </p:sldIdLst>
  <p:sldSz cx="12192000" cy="6858000"/>
  <p:notesSz cx="6858000" cy="9144000"/>
  <p:embeddedFontLst>
    <p:embeddedFont>
      <p:font typeface="Aharoni" panose="02010803020104030203" pitchFamily="2" charset="-79"/>
      <p:bold r:id="rId24"/>
    </p:embeddedFont>
    <p:embeddedFont>
      <p:font typeface="맑은 고딕" panose="020B0503020000020004" pitchFamily="50" charset="-127"/>
      <p:regular r:id="rId25"/>
      <p:bold r:id="rId2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정 혜창" initials="정혜" lastIdx="1" clrIdx="0">
    <p:extLst>
      <p:ext uri="{19B8F6BF-5375-455C-9EA6-DF929625EA0E}">
        <p15:presenceInfo xmlns:p15="http://schemas.microsoft.com/office/powerpoint/2012/main" userId="b92b548db47b47d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6A2"/>
    <a:srgbClr val="0D17E1"/>
    <a:srgbClr val="0D1431"/>
    <a:srgbClr val="1B00ED"/>
    <a:srgbClr val="BBCBDA"/>
    <a:srgbClr val="DDDEE0"/>
    <a:srgbClr val="42C3EE"/>
    <a:srgbClr val="BBEEDD"/>
    <a:srgbClr val="10218B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6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7T23:29:30.481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7T23:29:30.481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7T23:29:30.481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8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688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627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686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66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061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49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0139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770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442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83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593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475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379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173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62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3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77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511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56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49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52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07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96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MbyVJxejm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g2BjQrx_Z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C4F6F4C7-D4D3-426B-ABBC-D197B5ED5ECF}"/>
              </a:ext>
            </a:extLst>
          </p:cNvPr>
          <p:cNvSpPr/>
          <p:nvPr/>
        </p:nvSpPr>
        <p:spPr>
          <a:xfrm>
            <a:off x="3529555" y="291859"/>
            <a:ext cx="4808216" cy="2573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/>
              <a:t>4</a:t>
            </a:r>
            <a:r>
              <a:rPr lang="ko-KR" altLang="en-US" sz="2800" dirty="0"/>
              <a:t>조 독도 문제의 해결방안</a:t>
            </a:r>
            <a:endParaRPr lang="en-US" altLang="ko-KR" sz="2800" dirty="0"/>
          </a:p>
          <a:p>
            <a:pPr algn="ctr"/>
            <a:r>
              <a:rPr lang="en-US" altLang="ko-KR" sz="2800" dirty="0"/>
              <a:t>-</a:t>
            </a:r>
            <a:r>
              <a:rPr lang="ko-KR" altLang="en-US" sz="2800" dirty="0"/>
              <a:t>국가 전략적 해결방안</a:t>
            </a:r>
            <a:r>
              <a:rPr lang="en-US" altLang="ko-KR" sz="2800" dirty="0"/>
              <a:t>-</a:t>
            </a:r>
            <a:endParaRPr lang="ko-KR" altLang="en-US" sz="28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6" y="4588484"/>
            <a:ext cx="4608975" cy="235935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280FFD83-45B4-4047-B8AB-67550363244E}"/>
              </a:ext>
            </a:extLst>
          </p:cNvPr>
          <p:cNvSpPr/>
          <p:nvPr/>
        </p:nvSpPr>
        <p:spPr>
          <a:xfrm>
            <a:off x="6794205" y="3381153"/>
            <a:ext cx="5007934" cy="765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/>
              <a:t>일본어 일본학과 </a:t>
            </a:r>
            <a:r>
              <a:rPr lang="en-US" altLang="ko-KR" sz="2400" dirty="0"/>
              <a:t>21602716</a:t>
            </a:r>
            <a:r>
              <a:rPr lang="ko-KR" altLang="en-US" sz="2400" dirty="0"/>
              <a:t> 정혜창 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120246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940680" y="319198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 정부의 전략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6825CAC4-2CB2-4652-88E6-D0C27202B6FB}"/>
              </a:ext>
            </a:extLst>
          </p:cNvPr>
          <p:cNvSpPr/>
          <p:nvPr/>
        </p:nvSpPr>
        <p:spPr>
          <a:xfrm>
            <a:off x="661145" y="5971086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다케시마의 날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C971CE6-7EED-4FA7-A25D-48FD85BA2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69" y="2134484"/>
            <a:ext cx="4881406" cy="3612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02572653-689E-42F9-B00B-97E7FB28F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121" y="2195923"/>
            <a:ext cx="4762500" cy="317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371521B-5BA5-4EF3-BA93-5EAEDD32B903}"/>
              </a:ext>
            </a:extLst>
          </p:cNvPr>
          <p:cNvSpPr/>
          <p:nvPr/>
        </p:nvSpPr>
        <p:spPr>
          <a:xfrm>
            <a:off x="5978724" y="5925675"/>
            <a:ext cx="60372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일본 검정기준 교과서 </a:t>
            </a:r>
            <a:r>
              <a:rPr lang="en-US" altLang="ko-KR" b="1" dirty="0">
                <a:solidFill>
                  <a:srgbClr val="FF0000"/>
                </a:solidFill>
              </a:rPr>
              <a:t>77%</a:t>
            </a:r>
            <a:r>
              <a:rPr lang="en-US" altLang="ko-KR" b="1" dirty="0"/>
              <a:t> </a:t>
            </a:r>
            <a:r>
              <a:rPr lang="ko-KR" altLang="en-US" b="1" dirty="0"/>
              <a:t>한국이 독도 불법 점검 주장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759131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940680" y="319198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 정부의 전략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6825CAC4-2CB2-4652-88E6-D0C27202B6FB}"/>
              </a:ext>
            </a:extLst>
          </p:cNvPr>
          <p:cNvSpPr/>
          <p:nvPr/>
        </p:nvSpPr>
        <p:spPr>
          <a:xfrm>
            <a:off x="4667200" y="5882151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/>
              <a:t>&lt; &lt; </a:t>
            </a:r>
            <a:r>
              <a:rPr lang="ko-KR" altLang="en-US" b="1" dirty="0"/>
              <a:t>일본인 독도 관련 설문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BC8F02D-BCFD-464A-B3B5-2B96E53E6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987" y="1905297"/>
            <a:ext cx="3132878" cy="46861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5C48008-49F3-4740-9050-BA32DA72EC73}"/>
              </a:ext>
            </a:extLst>
          </p:cNvPr>
          <p:cNvSpPr/>
          <p:nvPr/>
        </p:nvSpPr>
        <p:spPr>
          <a:xfrm>
            <a:off x="5470636" y="1170512"/>
            <a:ext cx="6096000" cy="41799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27000" algn="just" fontAlgn="base">
              <a:lnSpc>
                <a:spcPct val="530000"/>
              </a:lnSpc>
              <a:spcAft>
                <a:spcPts val="800"/>
              </a:spcAft>
            </a:pPr>
            <a:r>
              <a:rPr lang="ko-KR" altLang="en-US" b="1" kern="100" dirty="0">
                <a:solidFill>
                  <a:srgbClr val="000000"/>
                </a:solidFill>
              </a:rPr>
              <a:t>일본은 자국 국민들에 대한 여론 확산</a:t>
            </a:r>
            <a:r>
              <a:rPr lang="en-US" altLang="ko-KR" b="1" kern="10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b="1" kern="100" dirty="0">
                <a:solidFill>
                  <a:srgbClr val="000000"/>
                </a:solidFill>
              </a:rPr>
              <a:t>국제적 홍보 등 정부가 주도적인 태도로 독도를 분쟁지역화 시키려 열을 올리고 있다</a:t>
            </a:r>
            <a:r>
              <a:rPr lang="en-US" altLang="ko-KR" b="1" kern="100" dirty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  <a:endParaRPr lang="ko-KR" altLang="en-US" kern="100" dirty="0">
              <a:solidFill>
                <a:srgbClr val="000000"/>
              </a:solidFill>
            </a:endParaRPr>
          </a:p>
        </p:txBody>
      </p:sp>
      <p:pic>
        <p:nvPicPr>
          <p:cNvPr id="72" name="그림 71">
            <a:extLst>
              <a:ext uri="{FF2B5EF4-FFF2-40B4-BE49-F238E27FC236}">
                <a16:creationId xmlns:a16="http://schemas.microsoft.com/office/drawing/2014/main" id="{62C1DB0C-52C8-4B97-A1E2-4460D9AE9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681" y="2258980"/>
            <a:ext cx="5734943" cy="4040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1485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940680" y="319198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 정부의 전략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6825CAC4-2CB2-4652-88E6-D0C27202B6FB}"/>
              </a:ext>
            </a:extLst>
          </p:cNvPr>
          <p:cNvSpPr/>
          <p:nvPr/>
        </p:nvSpPr>
        <p:spPr>
          <a:xfrm>
            <a:off x="999589" y="5919709"/>
            <a:ext cx="4696093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국제 사법 재판소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047814-6359-462D-B18C-60321D917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16" y="2189013"/>
            <a:ext cx="5805340" cy="3523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E4CC4EB4-990D-4588-8487-C3735EB06676}"/>
              </a:ext>
            </a:extLst>
          </p:cNvPr>
          <p:cNvSpPr/>
          <p:nvPr/>
        </p:nvSpPr>
        <p:spPr>
          <a:xfrm>
            <a:off x="6943189" y="2506657"/>
            <a:ext cx="4696093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독도 영토 분쟁화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94FE8687-D735-4688-AAA6-C91F5932F5F3}"/>
              </a:ext>
            </a:extLst>
          </p:cNvPr>
          <p:cNvSpPr/>
          <p:nvPr/>
        </p:nvSpPr>
        <p:spPr>
          <a:xfrm>
            <a:off x="6943187" y="3427924"/>
            <a:ext cx="4696093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일본 </a:t>
            </a:r>
            <a:r>
              <a:rPr lang="en-US" altLang="ko-KR" sz="2000" b="1" dirty="0"/>
              <a:t>: </a:t>
            </a:r>
            <a:r>
              <a:rPr lang="ko-KR" altLang="en-US" sz="2000" b="1" dirty="0">
                <a:solidFill>
                  <a:srgbClr val="FF0000"/>
                </a:solidFill>
              </a:rPr>
              <a:t>밑져야 본전</a:t>
            </a:r>
            <a:endParaRPr lang="en-US" altLang="ko-KR" sz="20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/>
              <a:t>한국 </a:t>
            </a:r>
            <a:r>
              <a:rPr lang="en-US" altLang="ko-KR" sz="2000" b="1" dirty="0"/>
              <a:t>: </a:t>
            </a:r>
            <a:r>
              <a:rPr lang="ko-KR" altLang="en-US" sz="2000" b="1" dirty="0"/>
              <a:t>손해보는 장사</a:t>
            </a: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1D8B6500-FA83-41D7-9ADB-1EFA721B3F2E}"/>
              </a:ext>
            </a:extLst>
          </p:cNvPr>
          <p:cNvSpPr/>
          <p:nvPr/>
        </p:nvSpPr>
        <p:spPr>
          <a:xfrm>
            <a:off x="6943187" y="4810857"/>
            <a:ext cx="4696093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승소 </a:t>
            </a:r>
            <a:r>
              <a:rPr lang="ko-KR" altLang="en-US" sz="2000" b="1" dirty="0">
                <a:solidFill>
                  <a:srgbClr val="FF0000"/>
                </a:solidFill>
              </a:rPr>
              <a:t>불확실</a:t>
            </a:r>
          </a:p>
        </p:txBody>
      </p:sp>
    </p:spTree>
    <p:extLst>
      <p:ext uri="{BB962C8B-B14F-4D97-AF65-F5344CB8AC3E}">
        <p14:creationId xmlns:p14="http://schemas.microsoft.com/office/powerpoint/2010/main" val="1567985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3683277" y="2610289"/>
            <a:ext cx="4825446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/>
              <a:t>한국 정부의 미약한 대응 </a:t>
            </a:r>
          </a:p>
        </p:txBody>
      </p:sp>
    </p:spTree>
    <p:extLst>
      <p:ext uri="{BB962C8B-B14F-4D97-AF65-F5344CB8AC3E}">
        <p14:creationId xmlns:p14="http://schemas.microsoft.com/office/powerpoint/2010/main" val="323676235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27089" y="383029"/>
            <a:ext cx="6152037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 정부의 미약한 대응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FCD2ECB-97D8-43E5-AAA4-01A2C6402B01}"/>
              </a:ext>
            </a:extLst>
          </p:cNvPr>
          <p:cNvSpPr/>
          <p:nvPr/>
        </p:nvSpPr>
        <p:spPr>
          <a:xfrm>
            <a:off x="3747953" y="1937163"/>
            <a:ext cx="4696093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한국 정부의 </a:t>
            </a:r>
            <a:r>
              <a:rPr lang="ko-KR" altLang="en-US" sz="2000" b="1" dirty="0">
                <a:solidFill>
                  <a:srgbClr val="FF0000"/>
                </a:solidFill>
              </a:rPr>
              <a:t>정책 부족 </a:t>
            </a:r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0B15BAB7-CBC3-46E4-B1A2-059B6765B5B5}"/>
              </a:ext>
            </a:extLst>
          </p:cNvPr>
          <p:cNvSpPr/>
          <p:nvPr/>
        </p:nvSpPr>
        <p:spPr>
          <a:xfrm>
            <a:off x="3747953" y="2934506"/>
            <a:ext cx="4696093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다양성 요구</a:t>
            </a: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2070908D-4420-4A93-82E3-562A6D17B72B}"/>
              </a:ext>
            </a:extLst>
          </p:cNvPr>
          <p:cNvSpPr/>
          <p:nvPr/>
        </p:nvSpPr>
        <p:spPr>
          <a:xfrm>
            <a:off x="3132354" y="3931850"/>
            <a:ext cx="6097796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거시적 관점 필요</a:t>
            </a:r>
            <a:r>
              <a:rPr lang="en-US" altLang="ko-KR" sz="2000" b="1" dirty="0"/>
              <a:t>, </a:t>
            </a:r>
            <a:r>
              <a:rPr lang="ko-KR" altLang="en-US" sz="2000" b="1" dirty="0">
                <a:solidFill>
                  <a:srgbClr val="FF0000"/>
                </a:solidFill>
              </a:rPr>
              <a:t>독도 홍보  체계적 진행 필요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0AE1470-EB70-49ED-AA87-E07F196C8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62" y="4301139"/>
            <a:ext cx="4490295" cy="26193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E0F4E8-FDFA-4CC3-B166-07CAD1E8B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2745" y="4834520"/>
            <a:ext cx="4286250" cy="1552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93172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5" grpId="0"/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B744F2FE-7647-4537-AFC9-F6320CC32D72}"/>
              </a:ext>
            </a:extLst>
          </p:cNvPr>
          <p:cNvSpPr/>
          <p:nvPr/>
        </p:nvSpPr>
        <p:spPr>
          <a:xfrm>
            <a:off x="3675335" y="2178225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미약한 정부의 대응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C724F54-C893-477B-B195-7F3A448B72BB}"/>
              </a:ext>
            </a:extLst>
          </p:cNvPr>
          <p:cNvSpPr/>
          <p:nvPr/>
        </p:nvSpPr>
        <p:spPr>
          <a:xfrm>
            <a:off x="3309893" y="938107"/>
            <a:ext cx="5386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hlinkClick r:id="rId2"/>
              </a:rPr>
              <a:t>https://www.youtube.com/watch?v=CMbyVJxejmY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9305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3089192" y="2854838"/>
            <a:ext cx="6013616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 정부의 전략 및 해결방안   </a:t>
            </a:r>
            <a:endParaRPr lang="en-US" altLang="ko-KR" sz="3200" dirty="0">
              <a:solidFill>
                <a:schemeClr val="bg1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  <a:p>
            <a:pPr algn="ctr"/>
            <a:r>
              <a:rPr lang="ko-KR" altLang="en-US" sz="32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388697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27089" y="383029"/>
            <a:ext cx="706746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 정부의 전략 및 해결방안  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1EA0149-C3F9-4BD8-8A5A-9A2D98C23640}"/>
              </a:ext>
            </a:extLst>
          </p:cNvPr>
          <p:cNvSpPr/>
          <p:nvPr/>
        </p:nvSpPr>
        <p:spPr>
          <a:xfrm>
            <a:off x="5102368" y="1836548"/>
            <a:ext cx="6716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/>
              <a:t>일본의 전략에 맞서는 우리의 전략은 무엇일까</a:t>
            </a:r>
            <a:r>
              <a:rPr lang="en-US" altLang="ko-KR" sz="2400" b="1" dirty="0"/>
              <a:t>?</a:t>
            </a:r>
            <a:endParaRPr lang="ko-KR" altLang="en-US" sz="2400" b="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C192CB-3396-4870-9863-C3CC6D4AF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599" y="3072337"/>
            <a:ext cx="2685876" cy="2170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38876F30-A50F-4E79-BC78-C6C1EAC9AFF7}"/>
              </a:ext>
            </a:extLst>
          </p:cNvPr>
          <p:cNvSpPr/>
          <p:nvPr/>
        </p:nvSpPr>
        <p:spPr>
          <a:xfrm>
            <a:off x="1285583" y="2690037"/>
            <a:ext cx="2471414" cy="1166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조용한 대응</a:t>
            </a:r>
          </a:p>
        </p:txBody>
      </p:sp>
      <p:sp>
        <p:nvSpPr>
          <p:cNvPr id="104" name="타원 103">
            <a:extLst>
              <a:ext uri="{FF2B5EF4-FFF2-40B4-BE49-F238E27FC236}">
                <a16:creationId xmlns:a16="http://schemas.microsoft.com/office/drawing/2014/main" id="{FEF9CD7D-3733-42E0-9A59-9680330C08FA}"/>
              </a:ext>
            </a:extLst>
          </p:cNvPr>
          <p:cNvSpPr/>
          <p:nvPr/>
        </p:nvSpPr>
        <p:spPr>
          <a:xfrm>
            <a:off x="1330090" y="4660143"/>
            <a:ext cx="2471414" cy="1166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적극적 맞대응 </a:t>
            </a:r>
          </a:p>
        </p:txBody>
      </p:sp>
      <p:sp>
        <p:nvSpPr>
          <p:cNvPr id="105" name="타원 104">
            <a:extLst>
              <a:ext uri="{FF2B5EF4-FFF2-40B4-BE49-F238E27FC236}">
                <a16:creationId xmlns:a16="http://schemas.microsoft.com/office/drawing/2014/main" id="{F3299B3B-7A9C-4C9D-B9F1-CEB87D4093BA}"/>
              </a:ext>
            </a:extLst>
          </p:cNvPr>
          <p:cNvSpPr/>
          <p:nvPr/>
        </p:nvSpPr>
        <p:spPr>
          <a:xfrm>
            <a:off x="8183203" y="2696819"/>
            <a:ext cx="2471414" cy="1166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단호한 대응</a:t>
            </a:r>
          </a:p>
        </p:txBody>
      </p:sp>
      <p:sp>
        <p:nvSpPr>
          <p:cNvPr id="106" name="타원 105">
            <a:extLst>
              <a:ext uri="{FF2B5EF4-FFF2-40B4-BE49-F238E27FC236}">
                <a16:creationId xmlns:a16="http://schemas.microsoft.com/office/drawing/2014/main" id="{B423642F-503B-44AC-A833-693D4AF47A3C}"/>
              </a:ext>
            </a:extLst>
          </p:cNvPr>
          <p:cNvSpPr/>
          <p:nvPr/>
        </p:nvSpPr>
        <p:spPr>
          <a:xfrm>
            <a:off x="8183203" y="4660143"/>
            <a:ext cx="2471414" cy="1166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성숙한 대응</a:t>
            </a:r>
          </a:p>
        </p:txBody>
      </p:sp>
    </p:spTree>
    <p:extLst>
      <p:ext uri="{BB962C8B-B14F-4D97-AF65-F5344CB8AC3E}">
        <p14:creationId xmlns:p14="http://schemas.microsoft.com/office/powerpoint/2010/main" val="2278614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4" grpId="0" animBg="1"/>
      <p:bldP spid="105" grpId="0" animBg="1"/>
      <p:bldP spid="10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27089" y="383029"/>
            <a:ext cx="706746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 정부의 전략 및 해결방안  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1EA0149-C3F9-4BD8-8A5A-9A2D98C23640}"/>
              </a:ext>
            </a:extLst>
          </p:cNvPr>
          <p:cNvSpPr/>
          <p:nvPr/>
        </p:nvSpPr>
        <p:spPr>
          <a:xfrm>
            <a:off x="443642" y="2921471"/>
            <a:ext cx="113047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</a:rPr>
              <a:t>국제법과 해양법 학자 양성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독도 관련 자료 수집을 위해 국가적 차원에서 총력을 기울여야 한다</a:t>
            </a:r>
            <a:r>
              <a:rPr lang="en-US" altLang="ko-KR" sz="2000" b="1" dirty="0"/>
              <a:t>.</a:t>
            </a:r>
            <a:endParaRPr lang="ko-KR" altLang="en-US" sz="2000" dirty="0"/>
          </a:p>
          <a:p>
            <a:endParaRPr lang="ko-KR" altLang="en-US" sz="2400" b="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C192CB-3396-4870-9863-C3CC6D4AF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727" y="3807884"/>
            <a:ext cx="2685876" cy="2170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E4FF48B-2259-41A2-A87C-F137A76F7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50" y="3651160"/>
            <a:ext cx="2543476" cy="2543476"/>
          </a:xfrm>
          <a:prstGeom prst="rect">
            <a:avLst/>
          </a:prstGeom>
        </p:spPr>
      </p:pic>
      <p:pic>
        <p:nvPicPr>
          <p:cNvPr id="72" name="그림 71">
            <a:extLst>
              <a:ext uri="{FF2B5EF4-FFF2-40B4-BE49-F238E27FC236}">
                <a16:creationId xmlns:a16="http://schemas.microsoft.com/office/drawing/2014/main" id="{738772FA-C318-4B7C-B088-27213219C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205" y="3786566"/>
            <a:ext cx="2950145" cy="2312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97943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27089" y="383029"/>
            <a:ext cx="706746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 정부의 전략 및 해결방안  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1EA0149-C3F9-4BD8-8A5A-9A2D98C23640}"/>
              </a:ext>
            </a:extLst>
          </p:cNvPr>
          <p:cNvSpPr/>
          <p:nvPr/>
        </p:nvSpPr>
        <p:spPr>
          <a:xfrm>
            <a:off x="443642" y="2921471"/>
            <a:ext cx="113047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000" b="1" dirty="0"/>
              <a:t>일본정부의 전략에 빠지지 않는 것이 가장 중요하다</a:t>
            </a:r>
            <a:r>
              <a:rPr lang="en-US" altLang="ko-KR" sz="2000" b="1" dirty="0"/>
              <a:t>.  </a:t>
            </a:r>
          </a:p>
          <a:p>
            <a:pPr marL="457200" indent="-457200">
              <a:buAutoNum type="arabicPeriod"/>
            </a:pPr>
            <a:endParaRPr lang="en-US" altLang="ko-KR" sz="2000" b="1" dirty="0"/>
          </a:p>
          <a:p>
            <a:pPr marL="457200" indent="-457200">
              <a:buAutoNum type="arabicPeriod"/>
            </a:pPr>
            <a:r>
              <a:rPr lang="en-US" altLang="ko-KR" sz="2000" b="1" dirty="0"/>
              <a:t> </a:t>
            </a:r>
            <a:r>
              <a:rPr lang="ko-KR" altLang="en-US" sz="2000" b="1" dirty="0"/>
              <a:t>국제사법 재판소에 갈 필요도 없고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가는 것도 절대 현명하지 못하다</a:t>
            </a:r>
            <a:r>
              <a:rPr lang="en-US" altLang="ko-KR" sz="2000" b="1" dirty="0"/>
              <a:t>. </a:t>
            </a:r>
          </a:p>
          <a:p>
            <a:r>
              <a:rPr lang="en-US" altLang="ko-KR" sz="2000" b="1" dirty="0"/>
              <a:t>      </a:t>
            </a:r>
          </a:p>
          <a:p>
            <a:r>
              <a:rPr lang="en-US" altLang="ko-KR" sz="2000" b="1" dirty="0"/>
              <a:t>       - </a:t>
            </a:r>
            <a:r>
              <a:rPr lang="ko-KR" altLang="en-US" sz="2000" b="1" dirty="0">
                <a:solidFill>
                  <a:srgbClr val="FF0000"/>
                </a:solidFill>
              </a:rPr>
              <a:t>독도는 우리의 고유 영토</a:t>
            </a:r>
            <a:r>
              <a:rPr lang="en-US" altLang="ko-KR" sz="2000" b="1" dirty="0"/>
              <a:t>, </a:t>
            </a:r>
            <a:r>
              <a:rPr lang="ko-KR" altLang="en-US" b="1" dirty="0"/>
              <a:t>일본의 왜곡된 전략으로 굳이 국제적 영토 분쟁화는 가장 하책이다</a:t>
            </a:r>
            <a:r>
              <a:rPr lang="en-US" altLang="ko-KR" b="1" dirty="0"/>
              <a:t>. </a:t>
            </a:r>
            <a:endParaRPr lang="ko-KR" altLang="en-US" dirty="0"/>
          </a:p>
          <a:p>
            <a:endParaRPr lang="ko-KR" altLang="en-US" sz="2000" dirty="0"/>
          </a:p>
          <a:p>
            <a:r>
              <a:rPr lang="en-US" altLang="ko-KR" sz="2000" b="1" dirty="0"/>
              <a:t>3.    </a:t>
            </a:r>
            <a:r>
              <a:rPr lang="ko-KR" altLang="en-US" sz="2000" b="1" dirty="0"/>
              <a:t>국제사회에서 독도 알리기 캠페인은 불특정다수를 상대하는 방식이 아니라 전문가 집단이나      관계자 집단을 중심으로 대상자를 </a:t>
            </a:r>
            <a:r>
              <a:rPr lang="ko-KR" altLang="en-US" sz="2000" b="1" dirty="0">
                <a:solidFill>
                  <a:srgbClr val="FF0000"/>
                </a:solidFill>
              </a:rPr>
              <a:t>특정화</a:t>
            </a:r>
            <a:r>
              <a:rPr lang="ko-KR" altLang="en-US" sz="2000" b="1" dirty="0"/>
              <a:t> 시키는 </a:t>
            </a:r>
            <a:r>
              <a:rPr lang="ko-KR" altLang="en-US" sz="2000" b="1" dirty="0">
                <a:solidFill>
                  <a:srgbClr val="FF0000"/>
                </a:solidFill>
              </a:rPr>
              <a:t>맞춤 식 홍보</a:t>
            </a:r>
            <a:r>
              <a:rPr lang="ko-KR" altLang="en-US" sz="2000" b="1" dirty="0"/>
              <a:t>로 변경될 필요가 있다</a:t>
            </a:r>
            <a:r>
              <a:rPr lang="en-US" altLang="ko-KR" sz="2000" b="1" dirty="0"/>
              <a:t>.</a:t>
            </a:r>
            <a:endParaRPr lang="ko-KR" altLang="en-US" sz="20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706A50-24EF-491E-BFA6-DF69D020D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5062" y="1199278"/>
            <a:ext cx="3360702" cy="2707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905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4435E1B3-97B2-4472-97B0-B453D53535CE}"/>
              </a:ext>
            </a:extLst>
          </p:cNvPr>
          <p:cNvCxnSpPr>
            <a:cxnSpLocks/>
          </p:cNvCxnSpPr>
          <p:nvPr/>
        </p:nvCxnSpPr>
        <p:spPr>
          <a:xfrm>
            <a:off x="2447225" y="1637414"/>
            <a:ext cx="0" cy="2955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>
            <a:extLst>
              <a:ext uri="{FF2B5EF4-FFF2-40B4-BE49-F238E27FC236}">
                <a16:creationId xmlns:a16="http://schemas.microsoft.com/office/drawing/2014/main" id="{9880BF6E-2F84-41CF-B474-0AE3476F7E47}"/>
              </a:ext>
            </a:extLst>
          </p:cNvPr>
          <p:cNvSpPr/>
          <p:nvPr/>
        </p:nvSpPr>
        <p:spPr>
          <a:xfrm>
            <a:off x="2878810" y="1743737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39B59AAC-43B1-493C-BB6E-985D6AA106BF}"/>
              </a:ext>
            </a:extLst>
          </p:cNvPr>
          <p:cNvSpPr/>
          <p:nvPr/>
        </p:nvSpPr>
        <p:spPr>
          <a:xfrm>
            <a:off x="2878810" y="2589013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0BBCCD1-5E92-496F-BBDA-FCA9138B730B}"/>
              </a:ext>
            </a:extLst>
          </p:cNvPr>
          <p:cNvSpPr/>
          <p:nvPr/>
        </p:nvSpPr>
        <p:spPr>
          <a:xfrm>
            <a:off x="2878810" y="3402418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9097BB2B-E5D3-4C66-B527-BB222CEE9B00}"/>
              </a:ext>
            </a:extLst>
          </p:cNvPr>
          <p:cNvSpPr/>
          <p:nvPr/>
        </p:nvSpPr>
        <p:spPr>
          <a:xfrm>
            <a:off x="2878810" y="4269014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2064453" y="1481864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독도문제 배경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F935038-CA82-4FD7-AB9E-11E133FE7796}"/>
              </a:ext>
            </a:extLst>
          </p:cNvPr>
          <p:cNvSpPr/>
          <p:nvPr/>
        </p:nvSpPr>
        <p:spPr>
          <a:xfrm>
            <a:off x="2158411" y="2316498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일본 정부의 전략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8319C88-9D49-49A1-BEF3-29E2D33CF2C1}"/>
              </a:ext>
            </a:extLst>
          </p:cNvPr>
          <p:cNvSpPr/>
          <p:nvPr/>
        </p:nvSpPr>
        <p:spPr>
          <a:xfrm>
            <a:off x="2447225" y="3107333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   한국 정부의 미약한 대응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D9123D-EF69-47ED-8B2B-E97F48339D90}"/>
              </a:ext>
            </a:extLst>
          </p:cNvPr>
          <p:cNvSpPr/>
          <p:nvPr/>
        </p:nvSpPr>
        <p:spPr>
          <a:xfrm>
            <a:off x="2627978" y="3976620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     한국 정부의 전략 및 해결방안</a:t>
            </a:r>
          </a:p>
        </p:txBody>
      </p:sp>
    </p:spTree>
    <p:extLst>
      <p:ext uri="{BB962C8B-B14F-4D97-AF65-F5344CB8AC3E}">
        <p14:creationId xmlns:p14="http://schemas.microsoft.com/office/powerpoint/2010/main" val="158852411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D773CD68-222F-4BBF-BC21-6B880C9D4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49" y="930927"/>
            <a:ext cx="3665137" cy="2181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3" name="직사각형 72">
            <a:extLst>
              <a:ext uri="{FF2B5EF4-FFF2-40B4-BE49-F238E27FC236}">
                <a16:creationId xmlns:a16="http://schemas.microsoft.com/office/drawing/2014/main" id="{5748E874-DD35-4A67-A08A-8C134E26426D}"/>
              </a:ext>
            </a:extLst>
          </p:cNvPr>
          <p:cNvSpPr/>
          <p:nvPr/>
        </p:nvSpPr>
        <p:spPr>
          <a:xfrm>
            <a:off x="393401" y="2766929"/>
            <a:ext cx="11421716" cy="1371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530000"/>
              </a:lnSpc>
              <a:spcAft>
                <a:spcPts val="800"/>
              </a:spcAft>
            </a:pPr>
            <a:r>
              <a:rPr lang="ko-KR" altLang="en-US" sz="2000" kern="100" dirty="0">
                <a:solidFill>
                  <a:srgbClr val="000000"/>
                </a:solidFill>
              </a:rPr>
              <a:t>정부와 국민이 힘을 합쳐 독도문제에 대한 올바른 대응 전략을 철저히 수립 시행하여야 할 것이다</a:t>
            </a:r>
            <a:r>
              <a:rPr lang="en-US" altLang="ko-KR" sz="2000" kern="100" dirty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  <a:endParaRPr lang="ko-KR" altLang="en-US" sz="2000" kern="100" dirty="0">
              <a:solidFill>
                <a:srgbClr val="000000"/>
              </a:solidFill>
            </a:endParaRPr>
          </a:p>
        </p:txBody>
      </p:sp>
      <p:pic>
        <p:nvPicPr>
          <p:cNvPr id="74" name="그림 73">
            <a:extLst>
              <a:ext uri="{FF2B5EF4-FFF2-40B4-BE49-F238E27FC236}">
                <a16:creationId xmlns:a16="http://schemas.microsoft.com/office/drawing/2014/main" id="{A7C05BAD-1B12-4903-866A-10DFFFED3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710" y="950431"/>
            <a:ext cx="3464107" cy="241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080174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98F5221-BA48-4197-A625-FFE7F1F0DDD8}"/>
              </a:ext>
            </a:extLst>
          </p:cNvPr>
          <p:cNvSpPr txBox="1"/>
          <p:nvPr/>
        </p:nvSpPr>
        <p:spPr>
          <a:xfrm>
            <a:off x="2266692" y="1442697"/>
            <a:ext cx="771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DOKDO</a:t>
            </a:r>
            <a:r>
              <a:rPr lang="ko-KR" altLang="en-US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en-US" altLang="ko-KR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IS KOREAN TERRITORY</a:t>
            </a:r>
          </a:p>
        </p:txBody>
      </p:sp>
    </p:spTree>
    <p:extLst>
      <p:ext uri="{BB962C8B-B14F-4D97-AF65-F5344CB8AC3E}">
        <p14:creationId xmlns:p14="http://schemas.microsoft.com/office/powerpoint/2010/main" val="505273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3776294" y="2695350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/>
              <a:t>독도문제 배경</a:t>
            </a:r>
          </a:p>
        </p:txBody>
      </p:sp>
    </p:spTree>
    <p:extLst>
      <p:ext uri="{BB962C8B-B14F-4D97-AF65-F5344CB8AC3E}">
        <p14:creationId xmlns:p14="http://schemas.microsoft.com/office/powerpoint/2010/main" val="52173547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독도문제의 배경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B157D88-5E5D-421F-8DD7-169579DEA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857" y="2205493"/>
            <a:ext cx="5278198" cy="3518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37122DE-7FB0-4B6E-AE6C-8B33ACCB8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026" y="2016305"/>
            <a:ext cx="2645042" cy="3736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BA5A999A-F78A-4109-A515-6AA0A9AC12EE}"/>
              </a:ext>
            </a:extLst>
          </p:cNvPr>
          <p:cNvSpPr/>
          <p:nvPr/>
        </p:nvSpPr>
        <p:spPr>
          <a:xfrm>
            <a:off x="1076908" y="5992976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샌프란시스코 강화조약</a:t>
            </a:r>
            <a:endParaRPr lang="ko-KR" altLang="en-US" dirty="0"/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F466B65C-17BD-4560-87F8-97BA04BFAE84}"/>
              </a:ext>
            </a:extLst>
          </p:cNvPr>
          <p:cNvSpPr/>
          <p:nvPr/>
        </p:nvSpPr>
        <p:spPr>
          <a:xfrm>
            <a:off x="6802501" y="5992976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/>
              <a:t>4</a:t>
            </a:r>
            <a:r>
              <a:rPr lang="ko-KR" altLang="en-US" b="1" dirty="0"/>
              <a:t>차 초본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644147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독도문제의 배경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BA5A999A-F78A-4109-A515-6AA0A9AC12EE}"/>
              </a:ext>
            </a:extLst>
          </p:cNvPr>
          <p:cNvSpPr/>
          <p:nvPr/>
        </p:nvSpPr>
        <p:spPr>
          <a:xfrm>
            <a:off x="3756997" y="6017242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/>
              <a:t>1965</a:t>
            </a:r>
            <a:r>
              <a:rPr lang="ko-KR" altLang="en-US" b="1" dirty="0"/>
              <a:t>년 한일조약 협정</a:t>
            </a:r>
            <a:endParaRPr lang="en-US" altLang="ko-KR" b="1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B76A2C6-9A34-4A74-A9D5-6B261F512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25" y="2381014"/>
            <a:ext cx="5020672" cy="3295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" name="그림 71">
            <a:extLst>
              <a:ext uri="{FF2B5EF4-FFF2-40B4-BE49-F238E27FC236}">
                <a16:creationId xmlns:a16="http://schemas.microsoft.com/office/drawing/2014/main" id="{F94B4BE7-539D-4999-85B3-21AD41405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605" y="2110477"/>
            <a:ext cx="5086350" cy="3562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24698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직사각형 3">
            <a:extLst>
              <a:ext uri="{FF2B5EF4-FFF2-40B4-BE49-F238E27FC236}">
                <a16:creationId xmlns:a16="http://schemas.microsoft.com/office/drawing/2014/main" id="{C7A2F365-B3D4-4B46-AF79-1EC9B9D7DC9D}"/>
              </a:ext>
            </a:extLst>
          </p:cNvPr>
          <p:cNvSpPr/>
          <p:nvPr/>
        </p:nvSpPr>
        <p:spPr>
          <a:xfrm>
            <a:off x="2530562" y="815301"/>
            <a:ext cx="7109080" cy="868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u="sng" dirty="0">
                <a:hlinkClick r:id="rId2"/>
              </a:rPr>
              <a:t>https://www.youtube.com/watch?v=Fg2BjQrx_ZQ</a:t>
            </a:r>
            <a:endParaRPr lang="en-US" altLang="ko-KR" dirty="0"/>
          </a:p>
          <a:p>
            <a:pPr algn="ctr"/>
            <a:endParaRPr lang="ko-KR" altLang="en-US" dirty="0"/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EAEAC6D7-56F5-41FE-A3E9-C2C47A51A0C7}"/>
              </a:ext>
            </a:extLst>
          </p:cNvPr>
          <p:cNvSpPr/>
          <p:nvPr/>
        </p:nvSpPr>
        <p:spPr>
          <a:xfrm>
            <a:off x="3675335" y="2178225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독도 분쟁의 과거와 현재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251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독도문제의 배경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BA5A999A-F78A-4109-A515-6AA0A9AC12EE}"/>
              </a:ext>
            </a:extLst>
          </p:cNvPr>
          <p:cNvSpPr/>
          <p:nvPr/>
        </p:nvSpPr>
        <p:spPr>
          <a:xfrm>
            <a:off x="3741785" y="5977683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/>
              <a:t>10</a:t>
            </a:r>
            <a:r>
              <a:rPr lang="ko-KR" altLang="en-US" b="1" dirty="0"/>
              <a:t>명 중 </a:t>
            </a:r>
            <a:r>
              <a:rPr lang="en-US" altLang="ko-KR" b="1" dirty="0"/>
              <a:t>3</a:t>
            </a:r>
            <a:r>
              <a:rPr lang="ko-KR" altLang="en-US" b="1" dirty="0"/>
              <a:t>명은 분쟁 인식 부족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04CDC6B-C3DE-40A7-BD1E-6864C1AAC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258" y="2097019"/>
            <a:ext cx="8109148" cy="372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52738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3776294" y="2695350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/>
              <a:t>일본 정부의 전략</a:t>
            </a:r>
          </a:p>
        </p:txBody>
      </p:sp>
    </p:spTree>
    <p:extLst>
      <p:ext uri="{BB962C8B-B14F-4D97-AF65-F5344CB8AC3E}">
        <p14:creationId xmlns:p14="http://schemas.microsoft.com/office/powerpoint/2010/main" val="42640691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940680" y="319198"/>
            <a:ext cx="4696093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 정부의 전략 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C49185C-5A62-4AA5-B370-9650AECCC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70" y="1905297"/>
            <a:ext cx="4857026" cy="3682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5B82A3D-493E-45DC-93A1-0403FBD2D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106" y="1825563"/>
            <a:ext cx="4662095" cy="3762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D649F30B-3936-49B9-B955-37569FBAC685}"/>
              </a:ext>
            </a:extLst>
          </p:cNvPr>
          <p:cNvSpPr/>
          <p:nvPr/>
        </p:nvSpPr>
        <p:spPr>
          <a:xfrm>
            <a:off x="125662" y="5900337"/>
            <a:ext cx="555654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도쿄 올림픽 </a:t>
            </a:r>
            <a:r>
              <a:rPr lang="ko-KR" altLang="en-US" b="1" dirty="0">
                <a:solidFill>
                  <a:srgbClr val="FF0000"/>
                </a:solidFill>
              </a:rPr>
              <a:t>일본 지도</a:t>
            </a:r>
            <a:r>
              <a:rPr lang="ko-KR" altLang="en-US" b="1" dirty="0"/>
              <a:t>에  독도를 표기한 일본 정부 </a:t>
            </a:r>
            <a:endParaRPr lang="ko-KR" altLang="en-US" dirty="0"/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6825CAC4-2CB2-4652-88E6-D0C27202B6FB}"/>
              </a:ext>
            </a:extLst>
          </p:cNvPr>
          <p:cNvSpPr/>
          <p:nvPr/>
        </p:nvSpPr>
        <p:spPr>
          <a:xfrm>
            <a:off x="6719108" y="5900337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평창 올림픽 당시 독도를 표기한 한국 정부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563245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4800" dirty="0" smtClean="0">
            <a:latin typeface="타이포_달꽃 L" panose="02020503020101020101" pitchFamily="18" charset="-127"/>
            <a:ea typeface="타이포_달꽃 L" panose="02020503020101020101" pitchFamily="18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348</Words>
  <Application>Microsoft Office PowerPoint</Application>
  <PresentationFormat>와이드스크린</PresentationFormat>
  <Paragraphs>65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Aharoni</vt:lpstr>
      <vt:lpstr>야놀자 야체 B</vt:lpstr>
      <vt:lpstr>맑은 고딕</vt:lpstr>
      <vt:lpstr>Arial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ANYONE</dc:creator>
  <cp:lastModifiedBy>정 혜창</cp:lastModifiedBy>
  <cp:revision>76</cp:revision>
  <dcterms:created xsi:type="dcterms:W3CDTF">2016-06-23T07:30:04Z</dcterms:created>
  <dcterms:modified xsi:type="dcterms:W3CDTF">2019-09-28T08:17:26Z</dcterms:modified>
</cp:coreProperties>
</file>