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 hasCustomPrompt="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3.png"  /><Relationship Id="rId3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5200"/>
              <a:t>일본 의식주문화의 특징</a:t>
            </a:r>
            <a:endParaRPr lang="ko-KR" altLang="en-US" sz="5200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-</a:t>
            </a:r>
            <a:r>
              <a:rPr lang="ko-KR" altLang="en-US"/>
              <a:t>일본어일본학과 </a:t>
            </a:r>
            <a:r>
              <a:rPr lang="en-US" altLang="ko-KR"/>
              <a:t>22001837</a:t>
            </a:r>
            <a:r>
              <a:rPr lang="ko-KR" altLang="en-US"/>
              <a:t>학번 조효원</a:t>
            </a:r>
            <a:r>
              <a:rPr lang="en-US" altLang="ko-KR"/>
              <a:t>-</a:t>
            </a:r>
            <a:endParaRPr lang="en-US" altLang="ko-KR"/>
          </a:p>
        </p:txBody>
      </p:sp>
      <p:sp>
        <p:nvSpPr>
          <p:cNvPr id="6" name=""/>
          <p:cNvSpPr txBox="1"/>
          <p:nvPr/>
        </p:nvSpPr>
        <p:spPr>
          <a:xfrm>
            <a:off x="5709046" y="2539251"/>
            <a:ext cx="249794" cy="3639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3470434" y="2306841"/>
            <a:ext cx="4976813" cy="4648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/>
              <a:t>-</a:t>
            </a:r>
            <a:r>
              <a:rPr lang="ko-KR" altLang="en-US" sz="2500"/>
              <a:t> </a:t>
            </a:r>
            <a:r>
              <a:rPr lang="en-US" altLang="ko-KR" sz="2500"/>
              <a:t>22001837</a:t>
            </a:r>
            <a:r>
              <a:rPr lang="ko-KR" altLang="en-US" sz="2500"/>
              <a:t> 일본어일본학과 조효원</a:t>
            </a:r>
            <a:r>
              <a:rPr lang="en-US" altLang="ko-KR" sz="2500"/>
              <a:t>-</a:t>
            </a:r>
            <a:endParaRPr lang="en-US" altLang="ko-KR" sz="2500"/>
          </a:p>
        </p:txBody>
      </p:sp>
      <p:sp>
        <p:nvSpPr>
          <p:cNvPr id="11" name=""/>
          <p:cNvSpPr txBox="1"/>
          <p:nvPr/>
        </p:nvSpPr>
        <p:spPr>
          <a:xfrm>
            <a:off x="2869287" y="390895"/>
            <a:ext cx="6453426" cy="7283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200">
                <a:latin typeface="HY바다M"/>
                <a:ea typeface="HY바다M"/>
              </a:rPr>
              <a:t>일본 의식주 문화의 특징</a:t>
            </a:r>
            <a:endParaRPr lang="ko-KR" altLang="en-US" sz="4200">
              <a:latin typeface="HY바다M"/>
              <a:ea typeface="HY바다M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3494484" y="1119196"/>
            <a:ext cx="5203032" cy="46957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>
                <a:latin typeface="HY바다M"/>
                <a:ea typeface="HY바다M"/>
              </a:rPr>
              <a:t>-22001837</a:t>
            </a:r>
            <a:r>
              <a:rPr lang="ko-KR" altLang="en-US" sz="2500">
                <a:latin typeface="HY바다M"/>
                <a:ea typeface="HY바다M"/>
              </a:rPr>
              <a:t> 일본어 일본학과 조효원</a:t>
            </a:r>
            <a:r>
              <a:rPr lang="en-US" altLang="ko-KR" sz="2500">
                <a:latin typeface="HY바다M"/>
                <a:ea typeface="HY바다M"/>
              </a:rPr>
              <a:t>-</a:t>
            </a:r>
            <a:endParaRPr lang="en-US" altLang="ko-KR" sz="2500">
              <a:latin typeface="HY바다M"/>
              <a:ea typeface="HY바다M"/>
            </a:endParaRPr>
          </a:p>
        </p:txBody>
      </p:sp>
      <p:pic>
        <p:nvPicPr>
          <p:cNvPr id="1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3171" y="344909"/>
            <a:ext cx="10965657" cy="6168182"/>
          </a:xfrm>
          <a:prstGeom prst="rect">
            <a:avLst/>
          </a:prstGeom>
        </p:spPr>
      </p:pic>
      <p:sp>
        <p:nvSpPr>
          <p:cNvPr id="15" name=""/>
          <p:cNvSpPr txBox="1"/>
          <p:nvPr/>
        </p:nvSpPr>
        <p:spPr>
          <a:xfrm>
            <a:off x="2708553" y="586159"/>
            <a:ext cx="6774894" cy="77401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500">
                <a:solidFill>
                  <a:schemeClr val="accent2"/>
                </a:solidFill>
                <a:latin typeface="HY바다M"/>
                <a:ea typeface="HY바다M"/>
              </a:rPr>
              <a:t>일본 의식주 문화의 특징</a:t>
            </a:r>
            <a:endParaRPr lang="ko-KR" altLang="en-US" sz="4500">
              <a:solidFill>
                <a:schemeClr val="accent2"/>
              </a:solidFill>
              <a:latin typeface="HY바다M"/>
              <a:ea typeface="HY바다M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3036094" y="1588770"/>
            <a:ext cx="6119812" cy="5429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>
                <a:latin typeface="HY바다M"/>
                <a:ea typeface="HY바다M"/>
              </a:rPr>
              <a:t>-22001837</a:t>
            </a:r>
            <a:r>
              <a:rPr lang="ko-KR" altLang="en-US" sz="3000">
                <a:latin typeface="HY바다M"/>
                <a:ea typeface="HY바다M"/>
              </a:rPr>
              <a:t> 일본어일본학과 조효원</a:t>
            </a:r>
            <a:r>
              <a:rPr lang="en-US" altLang="ko-KR" sz="3000">
                <a:latin typeface="HY바다M"/>
                <a:ea typeface="HY바다M"/>
              </a:rPr>
              <a:t>-</a:t>
            </a:r>
            <a:endParaRPr lang="en-US" altLang="ko-KR" sz="3000">
              <a:latin typeface="HY바다M"/>
              <a:ea typeface="HY바다M"/>
            </a:endParaRPr>
          </a:p>
        </p:txBody>
      </p:sp>
      <p:pic>
        <p:nvPicPr>
          <p:cNvPr id="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"/>
          <p:cNvSpPr txBox="1"/>
          <p:nvPr/>
        </p:nvSpPr>
        <p:spPr>
          <a:xfrm>
            <a:off x="2303680" y="1532466"/>
            <a:ext cx="7060525" cy="7743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500">
                <a:latin typeface="HY바다M"/>
                <a:ea typeface="HY바다M"/>
              </a:rPr>
              <a:t>일본 의식주 문화의 특징</a:t>
            </a:r>
            <a:endParaRPr lang="ko-KR" altLang="en-US" sz="4500">
              <a:latin typeface="HY바다M"/>
              <a:ea typeface="HY바다M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2857498" y="2539251"/>
            <a:ext cx="5703096" cy="4983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700">
                <a:latin typeface="HY바다M"/>
                <a:ea typeface="HY바다M"/>
              </a:rPr>
              <a:t>-22001837</a:t>
            </a:r>
            <a:r>
              <a:rPr lang="ko-KR" altLang="en-US" sz="2700">
                <a:latin typeface="HY바다M"/>
                <a:ea typeface="HY바다M"/>
              </a:rPr>
              <a:t> 일본어일본학과 조효원</a:t>
            </a:r>
            <a:r>
              <a:rPr lang="en-US" altLang="ko-KR" sz="2700">
                <a:latin typeface="HY바다M"/>
                <a:ea typeface="HY바다M"/>
              </a:rPr>
              <a:t>-</a:t>
            </a:r>
            <a:endParaRPr lang="en-US" altLang="ko-KR" sz="2700">
              <a:latin typeface="HY바다M"/>
              <a:ea typeface="HY바다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/>
              <a:t>차 례</a:t>
            </a:r>
            <a:endParaRPr lang="ko-KR" altLang="en-US" sz="4500"/>
          </a:p>
        </p:txBody>
      </p:sp>
      <p:sp>
        <p:nvSpPr>
          <p:cNvPr id="6" name=""/>
          <p:cNvSpPr>
            <a:spLocks noGrp="1"/>
          </p:cNvSpPr>
          <p:nvPr>
            <p:ph type="body" sz="quarter" idx="14"/>
          </p:nvPr>
        </p:nvSpPr>
        <p:spPr>
          <a:xfrm>
            <a:off x="2185524" y="2286007"/>
            <a:ext cx="8196756" cy="342900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2800"/>
              <a:t>1.</a:t>
            </a:r>
            <a:r>
              <a:rPr lang="ko-KR" altLang="en-US" sz="2800"/>
              <a:t> 일본 전통 의복 문화            </a:t>
            </a:r>
            <a:r>
              <a:rPr lang="en-US" altLang="ko-KR" sz="2800"/>
              <a:t>5.</a:t>
            </a:r>
            <a:r>
              <a:rPr lang="ko-KR" altLang="en-US" sz="2800"/>
              <a:t> 현재 일본 음식 문화</a:t>
            </a:r>
            <a:endParaRPr lang="ko-KR" altLang="en-US" sz="2800"/>
          </a:p>
          <a:p>
            <a:pPr marL="0" indent="0">
              <a:buNone/>
              <a:defRPr/>
            </a:pPr>
            <a:r>
              <a:rPr lang="en-US" altLang="ko-KR" sz="2800"/>
              <a:t>2.</a:t>
            </a:r>
            <a:r>
              <a:rPr lang="ko-KR" altLang="en-US" sz="2800"/>
              <a:t> 현재 일본 의복 문화            </a:t>
            </a:r>
            <a:r>
              <a:rPr lang="en-US" altLang="ko-KR" sz="2800"/>
              <a:t>6.</a:t>
            </a:r>
            <a:r>
              <a:rPr lang="ko-KR" altLang="en-US" sz="2800"/>
              <a:t> 일본 전통 주거 문화</a:t>
            </a:r>
            <a:endParaRPr lang="ko-KR" altLang="en-US" sz="2800"/>
          </a:p>
          <a:p>
            <a:pPr marL="0" indent="0">
              <a:buNone/>
              <a:defRPr/>
            </a:pPr>
            <a:r>
              <a:rPr lang="en-US" altLang="ko-KR" sz="2800"/>
              <a:t>3.</a:t>
            </a:r>
            <a:r>
              <a:rPr lang="ko-KR" altLang="en-US" sz="2800"/>
              <a:t> 일본 대표적인 요리             </a:t>
            </a:r>
            <a:r>
              <a:rPr lang="en-US" altLang="ko-KR" sz="2800"/>
              <a:t>7.</a:t>
            </a:r>
            <a:r>
              <a:rPr lang="ko-KR" altLang="en-US" sz="2800"/>
              <a:t>현재 일본 주거 문화</a:t>
            </a:r>
            <a:endParaRPr lang="ko-KR" altLang="en-US" sz="2800"/>
          </a:p>
          <a:p>
            <a:pPr marL="0" indent="0">
              <a:buNone/>
              <a:defRPr/>
            </a:pPr>
            <a:r>
              <a:rPr lang="en-US" altLang="ko-KR" sz="2800"/>
              <a:t>4.</a:t>
            </a:r>
            <a:r>
              <a:rPr lang="ko-KR" altLang="en-US" sz="2800"/>
              <a:t> 일본 식사 예절</a:t>
            </a:r>
            <a:endParaRPr lang="ko-KR" altLang="en-US" sz="2800"/>
          </a:p>
        </p:txBody>
      </p:sp>
      <p:sp>
        <p:nvSpPr>
          <p:cNvPr id="7" name="텍스트 개체 틀 4"/>
          <p:cNvSpPr>
            <a:spLocks noGrp="1"/>
          </p:cNvSpPr>
          <p:nvPr/>
        </p:nvSpPr>
        <p:spPr>
          <a:xfrm>
            <a:off x="2542695" y="2035975"/>
            <a:ext cx="8803975" cy="4274352"/>
          </a:xfrm>
          <a:prstGeom prst="rect">
            <a:avLst/>
          </a:prstGeom>
        </p:spPr>
        <p:txBody>
          <a:bodyPr vert="horz" lIns="91440" tIns="45720" rIns="91440" bIns="45720"/>
          <a:p>
            <a:pPr marL="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6c6c6c"/>
              </a:solidFill>
              <a:latin typeface="Arial"/>
              <a:ea typeface="한컴 윤고딕 230"/>
              <a:cs typeface="한컴 윤고딕 230"/>
            </a:endParaRPr>
          </a:p>
          <a:p>
            <a:pPr marL="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<a:solidFill>
                <a:srgbClr val="6c6c6c"/>
              </a:solidFill>
              <a:latin typeface="Arial"/>
              <a:ea typeface="한컴 윤고딕 230"/>
              <a:cs typeface="한컴 윤고딕 23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11587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454587"/>
            <a:ext cx="7839569" cy="181963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직선적인 아름다움의 강조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기모노</a:t>
            </a:r>
            <a:r>
              <a:rPr lang="en-US" altLang="ko-KR"/>
              <a:t>(</a:t>
            </a:r>
            <a:r>
              <a:rPr lang="ko-KR" altLang="en-US"/>
              <a:t>着物</a:t>
            </a:r>
            <a:r>
              <a:rPr lang="en-US" altLang="ko-KR"/>
              <a:t>)</a:t>
            </a:r>
            <a:r>
              <a:rPr lang="ko-KR" altLang="en-US"/>
              <a:t>의 넓고 긴 소매와 </a:t>
            </a:r>
            <a:r>
              <a:rPr lang="en-US" altLang="ko-KR"/>
              <a:t>T</a:t>
            </a:r>
            <a:r>
              <a:rPr lang="ko-KR" altLang="en-US"/>
              <a:t>자 모형의 직선형 구성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곧고 정확하게 접어 입는 방식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54062" y="3274219"/>
            <a:ext cx="4968875" cy="31342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339451" y="6405568"/>
            <a:ext cx="3452814" cy="3648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https://min-cho.tistory.com/117</a:t>
            </a:r>
            <a:endParaRPr lang="en-US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61567" y="3274219"/>
            <a:ext cx="2508249" cy="3134200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5722937" y="6408420"/>
            <a:ext cx="3688953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5042296" y="6406515"/>
            <a:ext cx="6865144" cy="3638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ja-JP" altLang="en-US"/>
              <a:t>https://commons.wikimedia.org/w/index.php?curid=1925501による</a:t>
            </a:r>
            <a:endParaRPr lang="ja-JP" altLang="en-US"/>
          </a:p>
        </p:txBody>
      </p:sp>
      <p:sp>
        <p:nvSpPr>
          <p:cNvPr id="10" name=""/>
          <p:cNvSpPr txBox="1"/>
          <p:nvPr/>
        </p:nvSpPr>
        <p:spPr>
          <a:xfrm>
            <a:off x="11433811" y="4339828"/>
            <a:ext cx="473628" cy="2065740"/>
          </a:xfrm>
          <a:prstGeom prst="rect">
            <a:avLst/>
          </a:prstGeom>
        </p:spPr>
        <p:txBody>
          <a:bodyPr vert="eaVert"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" name=""/>
          <p:cNvSpPr txBox="1"/>
          <p:nvPr/>
        </p:nvSpPr>
        <p:spPr>
          <a:xfrm>
            <a:off x="6911362" y="3796665"/>
            <a:ext cx="4937874" cy="365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9100785" y="5496882"/>
            <a:ext cx="2937623" cy="90868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일본인들은 각이 잡힌 직선의 모양새를 보았을 때 훌륭한 매너를 나타낸다고 인식한다</a:t>
            </a:r>
            <a:r>
              <a:rPr lang="en-US" altLang="ko-KR"/>
              <a:t>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99680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442680"/>
            <a:ext cx="7839569" cy="198631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오비</a:t>
            </a:r>
            <a:r>
              <a:rPr lang="en-US" altLang="ko-KR"/>
              <a:t>(帶)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단추없이 넓은 천으로 옷을 고정하는 허리띠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오비</a:t>
            </a:r>
            <a:r>
              <a:rPr lang="en-US" altLang="ko-KR"/>
              <a:t>(</a:t>
            </a:r>
            <a:r>
              <a:rPr lang="ko-KR" altLang="en-US"/>
              <a:t>帶</a:t>
            </a:r>
            <a:r>
              <a:rPr lang="en-US" altLang="ko-KR"/>
              <a:t>)</a:t>
            </a:r>
            <a:r>
              <a:rPr lang="ko-KR" altLang="en-US"/>
              <a:t>의 높낮이로 몸의 비율 조절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9098" y="3260573"/>
            <a:ext cx="4862085" cy="295372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5461184" y="5305370"/>
            <a:ext cx="1583529" cy="90892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가벼운 예복용 오비인 후쿠로오비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04762" y="3260574"/>
            <a:ext cx="2692538" cy="295372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9597300" y="5579214"/>
            <a:ext cx="2398247" cy="6387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오비의 종류도 다양하며 매듭의 모양도 다채롭다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3244453" y="6363890"/>
            <a:ext cx="5240916" cy="3659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https://blog.naver.com/myoto1214/220981815379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28243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371243"/>
            <a:ext cx="7839569" cy="205775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미혼여성과 기혼여성의 기모노 구분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후리소데</a:t>
            </a:r>
            <a:r>
              <a:rPr lang="en-US" altLang="ko-KR"/>
              <a:t>(</a:t>
            </a:r>
            <a:r>
              <a:rPr lang="ko-KR" altLang="en-US"/>
              <a:t>振袖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-</a:t>
            </a:r>
            <a:r>
              <a:rPr lang="ko-KR" altLang="en-US"/>
              <a:t>미혼 여성이 입는 가장 격식 있는 옷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</a:t>
            </a:r>
            <a:r>
              <a:rPr lang="en-US" altLang="ko-KR"/>
              <a:t>-</a:t>
            </a:r>
            <a:r>
              <a:rPr lang="ko-KR" altLang="en-US"/>
              <a:t>화려한 무늬와 긴 소맷자락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60527" y="3161416"/>
            <a:ext cx="5730353" cy="311882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489822" y="6280240"/>
            <a:ext cx="4271763" cy="3663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https://cafe.naver.com/japanrental/3972</a:t>
            </a:r>
            <a:endParaRPr lang="en-US" altLang="en-US"/>
          </a:p>
        </p:txBody>
      </p:sp>
      <p:sp>
        <p:nvSpPr>
          <p:cNvPr id="6" name=""/>
          <p:cNvSpPr txBox="1"/>
          <p:nvPr/>
        </p:nvSpPr>
        <p:spPr>
          <a:xfrm>
            <a:off x="8490880" y="5638424"/>
            <a:ext cx="2202654" cy="6418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후리소데를 입은 여성들의 모습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6396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1947398" y="1262847"/>
            <a:ext cx="9816007" cy="188119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미혼여성과 기혼여성의 기모노 구분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도메소데</a:t>
            </a:r>
            <a:r>
              <a:rPr lang="en-US" altLang="ko-KR"/>
              <a:t>(</a:t>
            </a:r>
            <a:r>
              <a:rPr lang="ko-KR" altLang="en-US"/>
              <a:t>留袖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-</a:t>
            </a:r>
            <a:r>
              <a:rPr lang="ko-KR" altLang="en-US"/>
              <a:t>구로토메소데(黒留袖) </a:t>
            </a:r>
            <a:r>
              <a:rPr lang="en-US" altLang="ko-KR"/>
              <a:t>:</a:t>
            </a:r>
            <a:r>
              <a:rPr lang="ko-KR" altLang="en-US"/>
              <a:t> 가장 격식 차린 기모노</a:t>
            </a:r>
            <a:r>
              <a:rPr lang="en-US" altLang="ko-KR"/>
              <a:t>(</a:t>
            </a:r>
            <a:r>
              <a:rPr lang="ko-KR" altLang="en-US"/>
              <a:t>결혼식등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      </a:t>
            </a:r>
            <a:r>
              <a:rPr lang="en-US" altLang="ko-KR"/>
              <a:t>-</a:t>
            </a:r>
            <a:r>
              <a:rPr lang="ko-KR" altLang="en-US"/>
              <a:t>이로토메소데(色留袖) </a:t>
            </a:r>
            <a:r>
              <a:rPr lang="en-US" altLang="ko-KR"/>
              <a:t>:</a:t>
            </a:r>
            <a:r>
              <a:rPr lang="ko-KR" altLang="en-US"/>
              <a:t> 덜 격식 차린 기모노</a:t>
            </a:r>
            <a:r>
              <a:rPr lang="en-US" altLang="ko-KR"/>
              <a:t>(</a:t>
            </a:r>
            <a:r>
              <a:rPr lang="ko-KR" altLang="en-US"/>
              <a:t>축하 행사</a:t>
            </a:r>
            <a:r>
              <a:rPr lang="en-US" altLang="ko-KR"/>
              <a:t>,</a:t>
            </a:r>
            <a:r>
              <a:rPr lang="ko-KR" altLang="en-US"/>
              <a:t> 다도회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r="50000"/>
          <a:stretch>
            <a:fillRect/>
          </a:stretch>
        </p:blipFill>
        <p:spPr>
          <a:xfrm>
            <a:off x="1500187" y="3144043"/>
            <a:ext cx="3024187" cy="3129756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512093" y="6273800"/>
            <a:ext cx="3012282" cy="3632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https://rentalpoem.jp/th032</a:t>
            </a:r>
            <a:endParaRPr lang="en-US" altLang="en-US"/>
          </a:p>
        </p:txBody>
      </p:sp>
      <p:sp>
        <p:nvSpPr>
          <p:cNvPr id="6" name=""/>
          <p:cNvSpPr txBox="1"/>
          <p:nvPr/>
        </p:nvSpPr>
        <p:spPr>
          <a:xfrm>
            <a:off x="4524375" y="5914945"/>
            <a:ext cx="1571625" cy="3601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구로토메소데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87018" y="3144044"/>
            <a:ext cx="3464720" cy="3129756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5987018" y="6275070"/>
            <a:ext cx="5078016" cy="3625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https://www.koujitsuya.com/SHOP/it-102.html</a:t>
            </a:r>
            <a:endParaRPr lang="en-US" altLang="en-US"/>
          </a:p>
        </p:txBody>
      </p:sp>
      <p:sp>
        <p:nvSpPr>
          <p:cNvPr id="9" name=""/>
          <p:cNvSpPr txBox="1"/>
          <p:nvPr/>
        </p:nvSpPr>
        <p:spPr>
          <a:xfrm>
            <a:off x="9578578" y="5914945"/>
            <a:ext cx="1486456" cy="3601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이로토메소데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192524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335524"/>
            <a:ext cx="8543591" cy="248841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 종류의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호몬기</a:t>
            </a:r>
            <a:r>
              <a:rPr lang="en-US" altLang="ko-KR"/>
              <a:t>(訪問着)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미혼과 기혼 상관없이 입는 여성 준 정장 기모노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후리소데보다 소매 길이 짧음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밑단 화려한 문양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49359" y="3823939"/>
            <a:ext cx="3209313" cy="2673997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94879" y="3761963"/>
            <a:ext cx="3330922" cy="2735973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6294879" y="6497937"/>
            <a:ext cx="5348592" cy="3600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https://vasara-h.co.jp/tips/detail.html?id=411</a:t>
            </a:r>
            <a:endParaRPr lang="en-US" altLang="en-US"/>
          </a:p>
        </p:txBody>
      </p:sp>
      <p:sp>
        <p:nvSpPr>
          <p:cNvPr id="9" name=""/>
          <p:cNvSpPr txBox="1"/>
          <p:nvPr/>
        </p:nvSpPr>
        <p:spPr>
          <a:xfrm>
            <a:off x="1123317" y="6492223"/>
            <a:ext cx="5691188" cy="36577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https://blog.naver.com/siwonjapan/222037242294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200</ep:Words>
  <ep:PresentationFormat>모바일 최적화 문서</ep:PresentationFormat>
  <ep:Paragraphs>49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교차</vt:lpstr>
      <vt:lpstr>일본 의식주문화의 특징</vt:lpstr>
      <vt:lpstr>차 례</vt:lpstr>
      <vt:lpstr>01 일본 전통 의복 문화</vt:lpstr>
      <vt:lpstr>01 일본 전통 의복 문화</vt:lpstr>
      <vt:lpstr>01 일본 전통 의복 문화</vt:lpstr>
      <vt:lpstr>01 일본 전통 의복 문화</vt:lpstr>
      <vt:lpstr>01 일본 전통 의복 문화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samsung</cp:lastModifiedBy>
  <dcterms:modified xsi:type="dcterms:W3CDTF">2020-09-29T16:46:08.148</dcterms:modified>
  <cp:revision>1</cp:revision>
  <dc:title>일본 의식주문화의 특징</dc:title>
  <cp:version/>
</cp:coreProperties>
</file>