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6922750" cy="50766663"/>
  <p:notesSz cx="9144000" cy="6858000"/>
  <p:defaultTextStyle>
    <a:defPPr>
      <a:defRPr lang="ko-KR"/>
    </a:defPPr>
    <a:lvl1pPr marL="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1pPr>
    <a:lvl2pPr marL="193381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2pPr>
    <a:lvl3pPr marL="386761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3pPr>
    <a:lvl4pPr marL="580142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4pPr>
    <a:lvl5pPr marL="773523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5pPr>
    <a:lvl6pPr marL="966904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6pPr>
    <a:lvl7pPr marL="1160285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7pPr>
    <a:lvl8pPr marL="1353666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8pPr>
    <a:lvl9pPr marL="1547047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50" d="100"/>
          <a:sy n="50" d="100"/>
        </p:scale>
        <p:origin x="-732" y="-78"/>
      </p:cViewPr>
      <p:guideLst>
        <p:guide orient="horz" pos="15990"/>
        <p:guide pos="533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3867619" rtl="0" eaLnBrk="1" latinLnBrk="1" hangingPunct="1">
        <a:spcBef>
          <a:spcPct val="0"/>
        </a:spcBef>
        <a:buNone/>
        <a:defRPr sz="96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450357" indent="-1450357" algn="l" defTabSz="3867619" rtl="0" eaLnBrk="1" latinLnBrk="1" hangingPunct="1">
        <a:spcBef>
          <a:spcPct val="20000"/>
        </a:spcBef>
        <a:buFont typeface="Arial" pitchFamily="34" charset="0"/>
        <a:buChar char="•"/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3142441" indent="-1208632" algn="l" defTabSz="3867619" rtl="0" eaLnBrk="1" latinLnBrk="1" hangingPunct="1">
        <a:spcBef>
          <a:spcPct val="20000"/>
        </a:spcBef>
        <a:buFont typeface="Arial" pitchFamily="34" charset="0"/>
        <a:buChar char="–"/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834524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3pPr>
      <a:lvl4pPr marL="6768334" indent="-966905" algn="l" defTabSz="3867619" rtl="0" eaLnBrk="1" latinLnBrk="1" hangingPunct="1">
        <a:spcBef>
          <a:spcPct val="20000"/>
        </a:spcBef>
        <a:buFont typeface="Arial" pitchFamily="34" charset="0"/>
        <a:buChar char="–"/>
        <a:defRPr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8702144" indent="-966905" algn="l" defTabSz="3867619" rtl="0" eaLnBrk="1" latinLnBrk="1" hangingPunct="1">
        <a:spcBef>
          <a:spcPct val="20000"/>
        </a:spcBef>
        <a:buFont typeface="Arial" pitchFamily="34" charset="0"/>
        <a:buChar char="»"/>
        <a:defRPr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1063595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6pPr>
      <a:lvl7pPr marL="1256976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7pPr>
      <a:lvl8pPr marL="1450357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8pPr>
      <a:lvl9pPr marL="16437382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93381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2pPr>
      <a:lvl3pPr marL="386761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580142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4pPr>
      <a:lvl5pPr marL="773523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5pPr>
      <a:lvl6pPr marL="966904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6pPr>
      <a:lvl7pPr marL="1160285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7pPr>
      <a:lvl8pPr marL="1353666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8pPr>
      <a:lvl9pPr marL="1547047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080000" y="504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err="1" smtClean="0"/>
              <a:t>작품명</a:t>
            </a:r>
            <a:endParaRPr lang="ko-KR" altLang="en-US" sz="6000" dirty="0"/>
          </a:p>
        </p:txBody>
      </p:sp>
      <p:sp>
        <p:nvSpPr>
          <p:cNvPr id="5" name="오각형 4"/>
          <p:cNvSpPr/>
          <p:nvPr/>
        </p:nvSpPr>
        <p:spPr>
          <a:xfrm>
            <a:off x="1116559" y="972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목</a:t>
            </a:r>
            <a:r>
              <a:rPr lang="ko-KR" altLang="en-US" sz="6000" dirty="0"/>
              <a:t>적 </a:t>
            </a:r>
            <a:r>
              <a:rPr lang="ko-KR" altLang="en-US" sz="6000" dirty="0" smtClean="0"/>
              <a:t>및 필요성</a:t>
            </a:r>
            <a:endParaRPr lang="ko-KR" altLang="en-US" sz="6000" dirty="0"/>
          </a:p>
        </p:txBody>
      </p:sp>
      <p:sp>
        <p:nvSpPr>
          <p:cNvPr id="6" name="오각형 5"/>
          <p:cNvSpPr/>
          <p:nvPr/>
        </p:nvSpPr>
        <p:spPr>
          <a:xfrm>
            <a:off x="1116559" y="18689936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디자인 및 제작</a:t>
            </a:r>
            <a:endParaRPr lang="ko-KR" altLang="en-US" sz="6000" dirty="0"/>
          </a:p>
        </p:txBody>
      </p:sp>
      <p:sp>
        <p:nvSpPr>
          <p:cNvPr id="7" name="오각형 6"/>
          <p:cNvSpPr/>
          <p:nvPr/>
        </p:nvSpPr>
        <p:spPr>
          <a:xfrm>
            <a:off x="1116559" y="27819042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대상자</a:t>
            </a:r>
            <a:endParaRPr lang="ko-KR" altLang="en-US" sz="6000" dirty="0"/>
          </a:p>
        </p:txBody>
      </p:sp>
      <p:sp>
        <p:nvSpPr>
          <p:cNvPr id="8" name="오각형 7"/>
          <p:cNvSpPr/>
          <p:nvPr/>
        </p:nvSpPr>
        <p:spPr>
          <a:xfrm>
            <a:off x="1116558" y="32709727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및 평가 방법</a:t>
            </a:r>
            <a:endParaRPr lang="ko-KR" altLang="en-US" sz="6000" dirty="0"/>
          </a:p>
        </p:txBody>
      </p:sp>
      <p:sp>
        <p:nvSpPr>
          <p:cNvPr id="9" name="오각형 8"/>
          <p:cNvSpPr/>
          <p:nvPr/>
        </p:nvSpPr>
        <p:spPr>
          <a:xfrm>
            <a:off x="1080000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적용 및 평가 결과 </a:t>
            </a:r>
            <a:endParaRPr lang="ko-KR" altLang="en-US" sz="60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972543" y="684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6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11" name="모서리가 둥근 직사각형 10"/>
          <p:cNvSpPr/>
          <p:nvPr/>
        </p:nvSpPr>
        <p:spPr>
          <a:xfrm>
            <a:off x="972543" y="11519999"/>
            <a:ext cx="14989822" cy="2361813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0000"/>
            <a:endParaRPr lang="en-US" altLang="ko-KR" sz="3200" dirty="0" smtClean="0">
              <a:solidFill>
                <a:schemeClr val="tx1"/>
              </a:solidFill>
            </a:endParaRPr>
          </a:p>
        </p:txBody>
      </p:sp>
      <p:sp>
        <p:nvSpPr>
          <p:cNvPr id="12" name="모서리가 둥근 직사각형 11"/>
          <p:cNvSpPr/>
          <p:nvPr/>
        </p:nvSpPr>
        <p:spPr>
          <a:xfrm>
            <a:off x="1116559" y="20917992"/>
            <a:ext cx="6672742" cy="6189339"/>
          </a:xfrm>
          <a:prstGeom prst="roundRect">
            <a:avLst/>
          </a:prstGeom>
          <a:blipFill>
            <a:blip r:embed="rId2"/>
            <a:stretch>
              <a:fillRect/>
            </a:stretch>
          </a:blip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972543" y="30047099"/>
            <a:ext cx="14940000" cy="1740752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4800" dirty="0" smtClean="0">
              <a:solidFill>
                <a:schemeClr val="tx1"/>
              </a:solidFill>
            </a:endParaRPr>
          </a:p>
        </p:txBody>
      </p:sp>
      <p:sp>
        <p:nvSpPr>
          <p:cNvPr id="14" name="모서리가 둥근 직사각형 13"/>
          <p:cNvSpPr/>
          <p:nvPr/>
        </p:nvSpPr>
        <p:spPr>
          <a:xfrm>
            <a:off x="972543" y="34709182"/>
            <a:ext cx="14940000" cy="546181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14400" indent="-914400">
              <a:buAutoNum type="arabicPeriod"/>
            </a:pPr>
            <a:endParaRPr lang="en-US" altLang="ko-KR" sz="4000" b="1" dirty="0" smtClean="0">
              <a:solidFill>
                <a:schemeClr val="tx1"/>
              </a:solidFill>
            </a:endParaRPr>
          </a:p>
        </p:txBody>
      </p:sp>
      <p:sp>
        <p:nvSpPr>
          <p:cNvPr id="16" name="모서리가 둥근 직사각형 15"/>
          <p:cNvSpPr/>
          <p:nvPr/>
        </p:nvSpPr>
        <p:spPr>
          <a:xfrm>
            <a:off x="8989433" y="20917992"/>
            <a:ext cx="6672742" cy="6189339"/>
          </a:xfrm>
          <a:prstGeom prst="roundRect">
            <a:avLst/>
          </a:prstGeom>
          <a:blipFill>
            <a:blip r:embed="rId3"/>
            <a:stretch>
              <a:fillRect/>
            </a:stretch>
          </a:blip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28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990960" y="434939"/>
            <a:ext cx="4470019" cy="2088232"/>
          </a:xfrm>
          <a:prstGeom prst="rect">
            <a:avLst/>
          </a:prstGeom>
        </p:spPr>
        <p:txBody>
          <a:bodyPr vert="horz" lIns="386762" tIns="193381" rIns="386762" bIns="193381" rtlCol="0" anchor="ctr">
            <a:noAutofit/>
          </a:bodyPr>
          <a:lstStyle/>
          <a:p>
            <a:pPr marL="0" marR="0" lvl="0" indent="0" defTabSz="3867619" rtl="0" eaLnBrk="1" fontAlgn="auto" latinLnBrk="1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9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HY바다L" pitchFamily="18" charset="-127"/>
                <a:ea typeface="HY바다L" pitchFamily="18" charset="-127"/>
                <a:cs typeface="+mj-cs"/>
              </a:rPr>
              <a:t>2013</a:t>
            </a:r>
            <a:endParaRPr kumimoji="0" lang="ko-KR" altLang="en-US" sz="9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2" y="1951667"/>
            <a:ext cx="16922748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000" b="1" dirty="0" smtClean="0">
                <a:latin typeface="HY바다L" pitchFamily="18" charset="-127"/>
                <a:ea typeface="HY바다L" pitchFamily="18" charset="-127"/>
              </a:rPr>
              <a:t> 10</a:t>
            </a: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0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0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116559" y="1440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팀 구성원 소개</a:t>
            </a:r>
            <a:endParaRPr lang="ko-KR" altLang="en-US" sz="60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972543" y="16199999"/>
            <a:ext cx="14989822" cy="225384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800000" algn="ctr"/>
            <a:endParaRPr lang="ko-KR" altLang="en-US" sz="4000" dirty="0">
              <a:solidFill>
                <a:srgbClr val="FF0000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0" y="49197003"/>
            <a:ext cx="1692275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ko-KR" altLang="en-US" sz="96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96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9181455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기대효과</a:t>
            </a:r>
            <a:endParaRPr lang="ko-KR" altLang="en-US" sz="60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8989433" y="42380568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4800" dirty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246137" y="42385575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14400" indent="-914400">
              <a:buAutoNum type="arabicPeriod"/>
            </a:pPr>
            <a:endParaRPr lang="en-US" altLang="ko-KR" sz="3600" b="1" dirty="0" smtClean="0">
              <a:solidFill>
                <a:schemeClr val="tx1"/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3225969" y="7093299"/>
            <a:ext cx="9843918" cy="12618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dirty="0" smtClean="0">
                <a:latin typeface="HY나무B" pitchFamily="18" charset="-127"/>
                <a:ea typeface="HY나무B" pitchFamily="18" charset="-127"/>
              </a:rPr>
              <a:t>다기능 재활 보조기기</a:t>
            </a:r>
            <a:endParaRPr lang="ko-KR" altLang="en-US" dirty="0"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1063601" y="11735719"/>
            <a:ext cx="14867992" cy="19620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050" dirty="0" smtClean="0">
                <a:ea typeface="HY나무B" pitchFamily="18" charset="-127"/>
              </a:rPr>
              <a:t>저 체력</a:t>
            </a:r>
            <a:r>
              <a:rPr lang="en-US" altLang="ko-KR" sz="4050" dirty="0" smtClean="0">
                <a:ea typeface="HY나무B" pitchFamily="18" charset="-127"/>
              </a:rPr>
              <a:t>,</a:t>
            </a:r>
            <a:r>
              <a:rPr lang="ko-KR" altLang="en-US" sz="4050" dirty="0" smtClean="0">
                <a:ea typeface="HY나무B" pitchFamily="18" charset="-127"/>
              </a:rPr>
              <a:t> 관절염</a:t>
            </a:r>
            <a:r>
              <a:rPr lang="en-US" altLang="ko-KR" sz="4050" dirty="0" smtClean="0">
                <a:ea typeface="HY나무B" pitchFamily="18" charset="-127"/>
              </a:rPr>
              <a:t>, </a:t>
            </a:r>
            <a:r>
              <a:rPr lang="ko-KR" altLang="en-US" sz="4050" dirty="0" smtClean="0">
                <a:ea typeface="HY나무B" pitchFamily="18" charset="-127"/>
              </a:rPr>
              <a:t>근력저하를 동반한 노인</a:t>
            </a:r>
            <a:r>
              <a:rPr lang="en-US" altLang="ko-KR" sz="4050" dirty="0">
                <a:ea typeface="HY나무B" pitchFamily="18" charset="-127"/>
              </a:rPr>
              <a:t> </a:t>
            </a:r>
            <a:r>
              <a:rPr lang="ko-KR" altLang="en-US" sz="4050" dirty="0" smtClean="0">
                <a:ea typeface="HY나무B" pitchFamily="18" charset="-127"/>
              </a:rPr>
              <a:t>또는</a:t>
            </a:r>
            <a:r>
              <a:rPr lang="en-US" altLang="ko-KR" sz="4050" dirty="0" smtClean="0">
                <a:ea typeface="HY나무B" pitchFamily="18" charset="-127"/>
              </a:rPr>
              <a:t>, </a:t>
            </a:r>
            <a:r>
              <a:rPr lang="ko-KR" altLang="en-US" sz="4050" dirty="0" smtClean="0">
                <a:ea typeface="HY나무B" pitchFamily="18" charset="-127"/>
              </a:rPr>
              <a:t>하지 재활이 필요한 자들을 </a:t>
            </a:r>
            <a:r>
              <a:rPr lang="ko-KR" altLang="en-US" sz="4050" dirty="0" err="1" smtClean="0">
                <a:ea typeface="HY나무B" pitchFamily="18" charset="-127"/>
              </a:rPr>
              <a:t>케</a:t>
            </a:r>
            <a:r>
              <a:rPr lang="ko-KR" altLang="en-US" sz="4050" dirty="0" err="1">
                <a:ea typeface="HY나무B" pitchFamily="18" charset="-127"/>
              </a:rPr>
              <a:t>어</a:t>
            </a:r>
            <a:r>
              <a:rPr lang="ko-KR" altLang="en-US" sz="4050" dirty="0" smtClean="0">
                <a:ea typeface="HY나무B" pitchFamily="18" charset="-127"/>
              </a:rPr>
              <a:t> </a:t>
            </a:r>
            <a:r>
              <a:rPr lang="ko-KR" altLang="en-US" sz="4050" dirty="0" smtClean="0">
                <a:ea typeface="HY나무B" pitchFamily="18" charset="-127"/>
              </a:rPr>
              <a:t>시키고</a:t>
            </a:r>
            <a:r>
              <a:rPr lang="en-US" altLang="ko-KR" sz="4050" dirty="0" smtClean="0">
                <a:ea typeface="HY나무B" pitchFamily="18" charset="-127"/>
              </a:rPr>
              <a:t> </a:t>
            </a:r>
            <a:r>
              <a:rPr lang="ko-KR" altLang="en-US" sz="4050" dirty="0" smtClean="0">
                <a:ea typeface="HY나무B" pitchFamily="18" charset="-127"/>
              </a:rPr>
              <a:t>잔존 근력을 최대로 향상시키는데 목적이 있음</a:t>
            </a:r>
            <a:r>
              <a:rPr lang="en-US" altLang="ko-KR" sz="4050" dirty="0" smtClean="0">
                <a:latin typeface="HY나무B" pitchFamily="18" charset="-127"/>
                <a:ea typeface="HY나무B" pitchFamily="18" charset="-127"/>
              </a:rPr>
              <a:t>. </a:t>
            </a:r>
            <a:r>
              <a:rPr lang="ko-KR" altLang="en-US" sz="4050" dirty="0" smtClean="0">
                <a:latin typeface="HY나무B" pitchFamily="18" charset="-127"/>
                <a:ea typeface="HY나무B" pitchFamily="18" charset="-127"/>
              </a:rPr>
              <a:t>      </a:t>
            </a:r>
            <a:endParaRPr lang="ko-KR" altLang="en-US" sz="4050" dirty="0"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1044551" y="16339647"/>
            <a:ext cx="14867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4400" dirty="0">
                <a:ea typeface="HY나무B" pitchFamily="18" charset="-127"/>
              </a:rPr>
              <a:t>07’</a:t>
            </a:r>
            <a:r>
              <a:rPr lang="ko-KR" altLang="en-US" sz="4400" dirty="0">
                <a:ea typeface="HY나무B" pitchFamily="18" charset="-127"/>
              </a:rPr>
              <a:t>학번 </a:t>
            </a:r>
            <a:r>
              <a:rPr lang="ko-KR" altLang="en-US" sz="4400" dirty="0" err="1">
                <a:ea typeface="HY나무B" pitchFamily="18" charset="-127"/>
              </a:rPr>
              <a:t>김광두</a:t>
            </a:r>
            <a:r>
              <a:rPr lang="en-US" altLang="ko-KR" sz="4400" dirty="0">
                <a:ea typeface="HY나무B" pitchFamily="18" charset="-127"/>
              </a:rPr>
              <a:t>(</a:t>
            </a:r>
            <a:r>
              <a:rPr lang="ko-KR" altLang="en-US" sz="4400" dirty="0">
                <a:ea typeface="HY나무B" pitchFamily="18" charset="-127"/>
              </a:rPr>
              <a:t>팀장</a:t>
            </a:r>
            <a:r>
              <a:rPr lang="en-US" altLang="ko-KR" sz="4400" dirty="0">
                <a:ea typeface="HY나무B" pitchFamily="18" charset="-127"/>
              </a:rPr>
              <a:t>), 07’</a:t>
            </a:r>
            <a:r>
              <a:rPr lang="ko-KR" altLang="en-US" sz="4400" dirty="0">
                <a:ea typeface="HY나무B" pitchFamily="18" charset="-127"/>
              </a:rPr>
              <a:t>학번 박준현</a:t>
            </a:r>
            <a:r>
              <a:rPr lang="en-US" altLang="ko-KR" sz="4400" dirty="0">
                <a:ea typeface="HY나무B" pitchFamily="18" charset="-127"/>
              </a:rPr>
              <a:t>(</a:t>
            </a:r>
            <a:r>
              <a:rPr lang="ko-KR" altLang="en-US" sz="4400" dirty="0">
                <a:ea typeface="HY나무B" pitchFamily="18" charset="-127"/>
              </a:rPr>
              <a:t>팀원</a:t>
            </a:r>
            <a:r>
              <a:rPr lang="en-US" altLang="ko-KR" sz="4400" dirty="0">
                <a:ea typeface="HY나무B" pitchFamily="18" charset="-127"/>
              </a:rPr>
              <a:t>),</a:t>
            </a:r>
            <a:r>
              <a:rPr lang="ko-KR" altLang="en-US" sz="4400" dirty="0">
                <a:ea typeface="HY나무B" pitchFamily="18" charset="-127"/>
              </a:rPr>
              <a:t> </a:t>
            </a:r>
            <a:r>
              <a:rPr lang="en-US" altLang="ko-KR" sz="4400" dirty="0">
                <a:ea typeface="HY나무B" pitchFamily="18" charset="-127"/>
              </a:rPr>
              <a:t>08’</a:t>
            </a:r>
            <a:r>
              <a:rPr lang="ko-KR" altLang="en-US" sz="4400" dirty="0">
                <a:ea typeface="HY나무B" pitchFamily="18" charset="-127"/>
              </a:rPr>
              <a:t>학번 김채민</a:t>
            </a:r>
            <a:r>
              <a:rPr lang="en-US" altLang="ko-KR" sz="4400" dirty="0">
                <a:ea typeface="HY나무B" pitchFamily="18" charset="-127"/>
              </a:rPr>
              <a:t>(</a:t>
            </a:r>
            <a:r>
              <a:rPr lang="ko-KR" altLang="en-US" sz="4400" dirty="0">
                <a:ea typeface="HY나무B" pitchFamily="18" charset="-127"/>
              </a:rPr>
              <a:t>팀원</a:t>
            </a:r>
            <a:r>
              <a:rPr lang="en-US" altLang="ko-KR" sz="4400" dirty="0">
                <a:ea typeface="HY나무B" pitchFamily="18" charset="-127"/>
              </a:rPr>
              <a:t>), 08’</a:t>
            </a:r>
            <a:r>
              <a:rPr lang="ko-KR" altLang="en-US" sz="4400" dirty="0">
                <a:ea typeface="HY나무B" pitchFamily="18" charset="-127"/>
              </a:rPr>
              <a:t>학번 김지영</a:t>
            </a:r>
            <a:r>
              <a:rPr lang="en-US" altLang="ko-KR" sz="4400" dirty="0">
                <a:ea typeface="HY나무B" pitchFamily="18" charset="-127"/>
              </a:rPr>
              <a:t>, 10’</a:t>
            </a:r>
            <a:r>
              <a:rPr lang="ko-KR" altLang="en-US" sz="4400" dirty="0">
                <a:ea typeface="HY나무B" pitchFamily="18" charset="-127"/>
              </a:rPr>
              <a:t>학번 이정연</a:t>
            </a:r>
            <a:r>
              <a:rPr lang="en-US" altLang="ko-KR" sz="4400" dirty="0">
                <a:ea typeface="HY나무B" pitchFamily="18" charset="-127"/>
              </a:rPr>
              <a:t>(</a:t>
            </a:r>
            <a:r>
              <a:rPr lang="ko-KR" altLang="en-US" sz="4400" dirty="0">
                <a:ea typeface="HY나무B" pitchFamily="18" charset="-127"/>
              </a:rPr>
              <a:t>팀원</a:t>
            </a:r>
            <a:r>
              <a:rPr lang="en-US" altLang="ko-KR" sz="4400" dirty="0">
                <a:ea typeface="HY나무B" pitchFamily="18" charset="-127"/>
              </a:rPr>
              <a:t>), 10’</a:t>
            </a:r>
            <a:r>
              <a:rPr lang="ko-KR" altLang="en-US" sz="4400" dirty="0">
                <a:ea typeface="HY나무B" pitchFamily="18" charset="-127"/>
              </a:rPr>
              <a:t>학번 황용석</a:t>
            </a:r>
            <a:r>
              <a:rPr lang="en-US" altLang="ko-KR" sz="4400" dirty="0">
                <a:ea typeface="HY나무B" pitchFamily="18" charset="-127"/>
              </a:rPr>
              <a:t>(</a:t>
            </a:r>
            <a:r>
              <a:rPr lang="ko-KR" altLang="en-US" sz="4400" dirty="0">
                <a:ea typeface="HY나무B" pitchFamily="18" charset="-127"/>
              </a:rPr>
              <a:t>팀원</a:t>
            </a:r>
            <a:r>
              <a:rPr lang="en-US" altLang="ko-KR" sz="4400" dirty="0" smtClean="0">
                <a:ea typeface="HY나무B" pitchFamily="18" charset="-127"/>
              </a:rPr>
              <a:t>)</a:t>
            </a:r>
            <a:r>
              <a:rPr lang="ko-KR" altLang="en-US" sz="4050" dirty="0" smtClean="0">
                <a:ea typeface="HY나무B" pitchFamily="18" charset="-127"/>
              </a:rPr>
              <a:t>      </a:t>
            </a:r>
            <a:endParaRPr lang="ko-KR" altLang="en-US" sz="4050" dirty="0">
              <a:ea typeface="HY나무B" pitchFamily="18" charset="-127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1188567" y="30207867"/>
            <a:ext cx="14666406" cy="14157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하지 재활이 필요한 자</a:t>
            </a:r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발목 </a:t>
            </a:r>
            <a:r>
              <a:rPr lang="ko-KR" altLang="en-US" sz="4300" dirty="0" err="1" smtClean="0">
                <a:latin typeface="HY나무B" pitchFamily="18" charset="-127"/>
                <a:ea typeface="HY나무B" pitchFamily="18" charset="-127"/>
              </a:rPr>
              <a:t>염좌나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 허리통증</a:t>
            </a:r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족 관절 교정 및 근력향상이 필요한자</a:t>
            </a:r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관절염이 있는 저 체력 고령자</a:t>
            </a:r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.</a:t>
            </a:r>
            <a:endParaRPr lang="ko-KR" altLang="en-US" sz="4300" dirty="0"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1260575" y="34816379"/>
            <a:ext cx="14666406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*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큐 보드로 사용시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.</a:t>
            </a:r>
          </a:p>
          <a:p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1.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자신에게 맞는 각도를 조절하여 큐 보드를 벽에 붙인다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.</a:t>
            </a:r>
          </a:p>
          <a:p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2.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큐 보드 위에 올라가거나 앉아서 대상자에 맞게 기기를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사용한다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.</a:t>
            </a:r>
          </a:p>
          <a:p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3.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하지 근력에 따라 </a:t>
            </a:r>
            <a:r>
              <a:rPr lang="ko-KR" altLang="en-US" sz="3500" dirty="0" err="1" smtClean="0">
                <a:latin typeface="HY나무B" pitchFamily="18" charset="-127"/>
                <a:ea typeface="HY나무B" pitchFamily="18" charset="-127"/>
              </a:rPr>
              <a:t>큐보드의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 각도를 조절하여 대상자에게 무리가 없는 재활운동을 할 수 있다</a:t>
            </a:r>
            <a:endParaRPr lang="en-US" altLang="ko-KR" sz="3500" dirty="0" smtClean="0">
              <a:latin typeface="HY나무B" pitchFamily="18" charset="-127"/>
              <a:ea typeface="HY나무B" pitchFamily="18" charset="-127"/>
            </a:endParaRPr>
          </a:p>
          <a:p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*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하지 재활로 사용시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.</a:t>
            </a:r>
            <a:br>
              <a:rPr lang="en-US" altLang="ko-KR" sz="3500" dirty="0" smtClean="0">
                <a:latin typeface="HY나무B" pitchFamily="18" charset="-127"/>
                <a:ea typeface="HY나무B" pitchFamily="18" charset="-127"/>
              </a:rPr>
            </a:b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1.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각도 조절 판을 펴서 고정 시킨다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.</a:t>
            </a:r>
          </a:p>
          <a:p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2.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의자에 앉아 대상자에 맞게 강도를 조절하여 기기를 사용한다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.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 </a:t>
            </a:r>
            <a:endParaRPr lang="en-US" altLang="ko-KR" sz="3500" dirty="0" smtClean="0"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1427817" y="42832509"/>
            <a:ext cx="6169462" cy="54784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1.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저 체력이나 근력저하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관절염이 있는 고령자에게 매우 효과적임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.</a:t>
            </a:r>
          </a:p>
          <a:p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2.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하지 재활 시 자신에 맞는 강도를 조절 할 수 있어 만족도가 높음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.</a:t>
            </a:r>
          </a:p>
          <a:p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3.</a:t>
            </a:r>
            <a:r>
              <a:rPr lang="ko-KR" altLang="en-US" sz="3500" dirty="0" err="1" smtClean="0">
                <a:latin typeface="HY나무B" pitchFamily="18" charset="-127"/>
                <a:ea typeface="HY나무B" pitchFamily="18" charset="-127"/>
              </a:rPr>
              <a:t>큐보드로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 사용시 발목 </a:t>
            </a:r>
            <a:r>
              <a:rPr lang="ko-KR" altLang="en-US" sz="3500" dirty="0" err="1" smtClean="0">
                <a:latin typeface="HY나무B" pitchFamily="18" charset="-127"/>
                <a:ea typeface="HY나무B" pitchFamily="18" charset="-127"/>
              </a:rPr>
              <a:t>염좌의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 재활을 도울 수 있음</a:t>
            </a:r>
            <a:endParaRPr lang="en-US" altLang="ko-KR" sz="3500" dirty="0" smtClean="0">
              <a:latin typeface="HY나무B" pitchFamily="18" charset="-127"/>
              <a:ea typeface="HY나무B" pitchFamily="18" charset="-127"/>
            </a:endParaRPr>
          </a:p>
          <a:p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4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. 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기능변경 시 다소 불편함이 있음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.</a:t>
            </a:r>
            <a:r>
              <a:rPr lang="ko-KR" altLang="en-US" sz="3500" dirty="0" smtClean="0">
                <a:latin typeface="HY나무B" pitchFamily="18" charset="-127"/>
                <a:ea typeface="HY나무B" pitchFamily="18" charset="-127"/>
              </a:rPr>
              <a:t> </a:t>
            </a:r>
            <a:r>
              <a:rPr lang="en-US" altLang="ko-KR" sz="3500" dirty="0" smtClean="0">
                <a:latin typeface="HY나무B" pitchFamily="18" charset="-127"/>
                <a:ea typeface="HY나무B" pitchFamily="18" charset="-127"/>
              </a:rPr>
              <a:t> 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9272513" y="42503048"/>
            <a:ext cx="6169462" cy="60478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1. 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효과적인 관절 가동범위 증가</a:t>
            </a:r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신경근육 조절 능력 향상</a:t>
            </a:r>
            <a:endParaRPr lang="en-US" altLang="ko-KR" sz="4300" dirty="0" smtClean="0">
              <a:latin typeface="HY나무B" pitchFamily="18" charset="-127"/>
              <a:ea typeface="HY나무B" pitchFamily="18" charset="-127"/>
            </a:endParaRPr>
          </a:p>
          <a:p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2. 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발목주위 근력향상 및 발목 지지 강화</a:t>
            </a:r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.</a:t>
            </a:r>
          </a:p>
          <a:p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3. 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척추기립</a:t>
            </a:r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요통</a:t>
            </a:r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어깨 걸림</a:t>
            </a:r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혈액순환에 효과</a:t>
            </a:r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.</a:t>
            </a:r>
          </a:p>
          <a:p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4. </a:t>
            </a:r>
            <a:r>
              <a:rPr lang="ko-KR" altLang="en-US" sz="4300" dirty="0" err="1" smtClean="0">
                <a:latin typeface="HY나무B" pitchFamily="18" charset="-127"/>
                <a:ea typeface="HY나무B" pitchFamily="18" charset="-127"/>
              </a:rPr>
              <a:t>배굴운동으로</a:t>
            </a:r>
            <a:r>
              <a:rPr lang="ko-KR" altLang="en-US" sz="4300" dirty="0" smtClean="0">
                <a:latin typeface="HY나무B" pitchFamily="18" charset="-127"/>
                <a:ea typeface="HY나무B" pitchFamily="18" charset="-127"/>
              </a:rPr>
              <a:t> 가동굴절 영역을 훈련 및 단련</a:t>
            </a:r>
            <a:r>
              <a:rPr lang="en-US" altLang="ko-KR" sz="4300" dirty="0" smtClean="0">
                <a:latin typeface="HY나무B" pitchFamily="18" charset="-127"/>
                <a:ea typeface="HY나무B" pitchFamily="18" charset="-127"/>
              </a:rPr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787</TotalTime>
  <Words>253</Words>
  <Application>Microsoft Office PowerPoint</Application>
  <PresentationFormat>사용자 지정</PresentationFormat>
  <Paragraphs>30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대구대학교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임형민</cp:lastModifiedBy>
  <cp:revision>92</cp:revision>
  <dcterms:created xsi:type="dcterms:W3CDTF">2010-11-24T05:11:25Z</dcterms:created>
  <dcterms:modified xsi:type="dcterms:W3CDTF">2013-11-28T13:42:26Z</dcterms:modified>
</cp:coreProperties>
</file>

<file path=docProps/thumbnail.jpeg>
</file>